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Lato"/>
      <p:regular r:id="rId26"/>
      <p:bold r:id="rId27"/>
      <p:italic r:id="rId28"/>
      <p:boldItalic r:id="rId29"/>
    </p:embeddedFont>
    <p:embeddedFont>
      <p:font typeface="Lilita One"/>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1C6E213-1A63-4BFF-8E2E-AD5FA6871B8A}">
  <a:tblStyle styleId="{81C6E213-1A63-4BFF-8E2E-AD5FA6871B8A}"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ato-regular.fntdata"/><Relationship Id="rId25" Type="http://schemas.openxmlformats.org/officeDocument/2006/relationships/slide" Target="slides/slide19.xml"/><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bold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LilitaOne-regular.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fbe9e866e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fbe9e866e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fbe9e866e6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fbe9e866e6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fbe9e866e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fbe9e866e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fbe9e866e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fbe9e866e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fbe9e866e6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fbe9e866e6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fbe9e866e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fbe9e866e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fbe9e866e6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fbe9e866e6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fbe9e866e6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fbe9e866e6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fbe9e866e6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fbe9e866e6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038022b3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038022b3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de26b00d2a_0_1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de26b00d2a_0_1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9bcf4456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9bcf4456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fbe9e866e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fbe9e866e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e26b00d2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e26b00d2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fbe9e866e6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fbe9e866e6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f0542cef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f0542cef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fbe9e866e6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fbe9e866e6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fbe9e866e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fbe9e866e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hyperlink" Target="https://matiporoad.schooldocs.co.n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907838"/>
            <a:ext cx="8520600" cy="116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latin typeface="Lilita One"/>
                <a:ea typeface="Lilita One"/>
                <a:cs typeface="Lilita One"/>
                <a:sym typeface="Lilita One"/>
              </a:rPr>
              <a:t>Strategic Plan 2022 - 2025</a:t>
            </a:r>
            <a:endParaRPr>
              <a:latin typeface="Lilita One"/>
              <a:ea typeface="Lilita One"/>
              <a:cs typeface="Lilita One"/>
              <a:sym typeface="Lilita One"/>
            </a:endParaRPr>
          </a:p>
        </p:txBody>
      </p:sp>
      <p:pic>
        <p:nvPicPr>
          <p:cNvPr id="55" name="Google Shape;55;p13"/>
          <p:cNvPicPr preferRelativeResize="0"/>
          <p:nvPr/>
        </p:nvPicPr>
        <p:blipFill>
          <a:blip r:embed="rId3">
            <a:alphaModFix/>
          </a:blip>
          <a:stretch>
            <a:fillRect/>
          </a:stretch>
        </p:blipFill>
        <p:spPr>
          <a:xfrm>
            <a:off x="3701738" y="345375"/>
            <a:ext cx="1740531" cy="2041525"/>
          </a:xfrm>
          <a:prstGeom prst="rect">
            <a:avLst/>
          </a:prstGeom>
          <a:noFill/>
          <a:ln>
            <a:noFill/>
          </a:ln>
        </p:spPr>
      </p:pic>
      <p:sp>
        <p:nvSpPr>
          <p:cNvPr id="56" name="Google Shape;56;p13"/>
          <p:cNvSpPr txBox="1"/>
          <p:nvPr/>
        </p:nvSpPr>
        <p:spPr>
          <a:xfrm>
            <a:off x="0" y="4590075"/>
            <a:ext cx="9144000" cy="4002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7" name="Google Shape;57;p13"/>
          <p:cNvSpPr txBox="1"/>
          <p:nvPr/>
        </p:nvSpPr>
        <p:spPr>
          <a:xfrm>
            <a:off x="0" y="499027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pSp>
        <p:nvGrpSpPr>
          <p:cNvPr id="145" name="Google Shape;145;p22"/>
          <p:cNvGrpSpPr/>
          <p:nvPr/>
        </p:nvGrpSpPr>
        <p:grpSpPr>
          <a:xfrm>
            <a:off x="0" y="-9"/>
            <a:ext cx="9144000" cy="1017721"/>
            <a:chOff x="0" y="-9"/>
            <a:chExt cx="9144000" cy="1017721"/>
          </a:xfrm>
        </p:grpSpPr>
        <p:sp>
          <p:nvSpPr>
            <p:cNvPr id="146" name="Google Shape;146;p22"/>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7" name="Google Shape;147;p22"/>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48" name="Google Shape;148;p22"/>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49" name="Google Shape;149;p22"/>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1 - Annual Plan</a:t>
            </a:r>
            <a:endParaRPr sz="3020">
              <a:latin typeface="Lilita One"/>
              <a:ea typeface="Lilita One"/>
              <a:cs typeface="Lilita One"/>
              <a:sym typeface="Lilita One"/>
            </a:endParaRPr>
          </a:p>
        </p:txBody>
      </p:sp>
      <p:graphicFrame>
        <p:nvGraphicFramePr>
          <p:cNvPr id="150" name="Google Shape;150;p22"/>
          <p:cNvGraphicFramePr/>
          <p:nvPr/>
        </p:nvGraphicFramePr>
        <p:xfrm>
          <a:off x="202063" y="1017725"/>
          <a:ext cx="3000000" cy="3000000"/>
        </p:xfrm>
        <a:graphic>
          <a:graphicData uri="http://schemas.openxmlformats.org/drawingml/2006/table">
            <a:tbl>
              <a:tblPr>
                <a:noFill/>
                <a:tableStyleId>{81C6E213-1A63-4BFF-8E2E-AD5FA6871B8A}</a:tableStyleId>
              </a:tblPr>
              <a:tblGrid>
                <a:gridCol w="4227350"/>
                <a:gridCol w="4512500"/>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0" lvl="0" marL="0" rtl="0" algn="l">
                        <a:lnSpc>
                          <a:spcPct val="115000"/>
                        </a:lnSpc>
                        <a:spcBef>
                          <a:spcPts val="0"/>
                        </a:spcBef>
                        <a:spcAft>
                          <a:spcPts val="0"/>
                        </a:spcAft>
                        <a:buNone/>
                      </a:pPr>
                      <a:r>
                        <a:rPr lang="en-GB" sz="1200">
                          <a:solidFill>
                            <a:schemeClr val="dk1"/>
                          </a:solidFill>
                          <a:latin typeface="Lato"/>
                          <a:ea typeface="Lato"/>
                          <a:cs typeface="Lato"/>
                          <a:sym typeface="Lato"/>
                        </a:rPr>
                        <a:t>Working to ensure all Teachers: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opportunities </a:t>
                      </a:r>
                      <a:r>
                        <a:rPr i="1" lang="en-GB" sz="1200">
                          <a:solidFill>
                            <a:schemeClr val="dk1"/>
                          </a:solidFill>
                          <a:latin typeface="Lato"/>
                          <a:ea typeface="Lato"/>
                          <a:cs typeface="Lato"/>
                          <a:sym typeface="Lato"/>
                        </a:rPr>
                        <a:t>- House Leader, Curriculum Leader, Sport team coach</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professional development - </a:t>
                      </a:r>
                      <a:r>
                        <a:rPr i="1" lang="en-GB" sz="1200">
                          <a:solidFill>
                            <a:schemeClr val="dk1"/>
                          </a:solidFill>
                          <a:latin typeface="Lato"/>
                          <a:ea typeface="Lato"/>
                          <a:cs typeface="Lato"/>
                          <a:sym typeface="Lato"/>
                        </a:rPr>
                        <a:t>Resource Teacher Literacy, Reading Recovery, Assessment for Learning, Maths Matters, Restorative Practice</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specific curriculum development foci each year - see foci and review schedule</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Working to ensure all Leaders have: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High levels of expertise and training - professional development, opportunities to attend conferences, attending DP Cluster Meetings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and career opportunities - regular reviews of roles and responsibilities</a:t>
                      </a:r>
                      <a:endParaRPr sz="1200">
                        <a:latin typeface="Lato"/>
                        <a:ea typeface="Lato"/>
                        <a:cs typeface="Lato"/>
                        <a:sym typeface="Lato"/>
                      </a:endParaRPr>
                    </a:p>
                  </a:txBody>
                  <a:tcPr marT="63500" marB="63500" marR="63500" marL="63500"/>
                </a:tc>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 as a team to transition to collaborative planning: establish and </a:t>
                      </a:r>
                      <a:r>
                        <a:rPr lang="en-GB" sz="1200">
                          <a:solidFill>
                            <a:schemeClr val="dk1"/>
                          </a:solidFill>
                          <a:latin typeface="Lato"/>
                          <a:ea typeface="Lato"/>
                          <a:cs typeface="Lato"/>
                          <a:sym typeface="Lato"/>
                        </a:rPr>
                        <a:t>implement</a:t>
                      </a:r>
                      <a:r>
                        <a:rPr lang="en-GB" sz="1200">
                          <a:solidFill>
                            <a:schemeClr val="dk1"/>
                          </a:solidFill>
                          <a:latin typeface="Lato"/>
                          <a:ea typeface="Lato"/>
                          <a:cs typeface="Lato"/>
                          <a:sym typeface="Lato"/>
                        </a:rPr>
                        <a:t> critical friends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Ensure curriculum coverage through collaborative planning</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Effective use of collaborative planning to meet all students’ needs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Collaborative planning with enrichment programmes and </a:t>
                      </a:r>
                      <a:r>
                        <a:rPr lang="en-GB" sz="1200">
                          <a:solidFill>
                            <a:schemeClr val="dk1"/>
                          </a:solidFill>
                          <a:latin typeface="Lato"/>
                          <a:ea typeface="Lato"/>
                          <a:cs typeface="Lato"/>
                          <a:sym typeface="Lato"/>
                        </a:rPr>
                        <a:t>integration</a:t>
                      </a:r>
                      <a:r>
                        <a:rPr lang="en-GB" sz="1200">
                          <a:solidFill>
                            <a:schemeClr val="dk1"/>
                          </a:solidFill>
                          <a:latin typeface="Lato"/>
                          <a:ea typeface="Lato"/>
                          <a:cs typeface="Lato"/>
                          <a:sym typeface="Lato"/>
                        </a:rPr>
                        <a:t> of planning</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Embed collaborative planning and mathematic practice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Implement ‘Toku Reo’ to provide students the language to engage in open to learning conversations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Embed school specific </a:t>
                      </a:r>
                      <a:r>
                        <a:rPr lang="en-GB" sz="1200">
                          <a:solidFill>
                            <a:schemeClr val="dk1"/>
                          </a:solidFill>
                          <a:latin typeface="Lato"/>
                          <a:ea typeface="Lato"/>
                          <a:cs typeface="Lato"/>
                          <a:sym typeface="Lato"/>
                        </a:rPr>
                        <a:t>reading, writing and maths progressions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Self directed and independent opportunities for students to assess and evaluate their learning</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Review inquiry cycle and develop a progression across the school</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Increase teacher and student capability in inquiry learning</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
        <p:nvSpPr>
          <p:cNvPr id="151" name="Google Shape;151;p22"/>
          <p:cNvSpPr txBox="1"/>
          <p:nvPr/>
        </p:nvSpPr>
        <p:spPr>
          <a:xfrm>
            <a:off x="108525" y="648900"/>
            <a:ext cx="77877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latin typeface="Lato"/>
                <a:ea typeface="Lato"/>
                <a:cs typeface="Lato"/>
                <a:sym typeface="Lato"/>
              </a:rPr>
              <a:t>Develop leaders’ and teachers’ capabilities through building content knowledge and pedagogy</a:t>
            </a:r>
            <a:endParaRPr b="1">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grpSp>
        <p:nvGrpSpPr>
          <p:cNvPr id="156" name="Google Shape;156;p23"/>
          <p:cNvGrpSpPr/>
          <p:nvPr/>
        </p:nvGrpSpPr>
        <p:grpSpPr>
          <a:xfrm>
            <a:off x="0" y="-9"/>
            <a:ext cx="9144000" cy="1017721"/>
            <a:chOff x="0" y="-9"/>
            <a:chExt cx="9144000" cy="1017721"/>
          </a:xfrm>
        </p:grpSpPr>
        <p:sp>
          <p:nvSpPr>
            <p:cNvPr id="157" name="Google Shape;157;p23"/>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p23"/>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59" name="Google Shape;159;p23"/>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60" name="Google Shape;160;p23"/>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1 - Annual Plan </a:t>
            </a:r>
            <a:endParaRPr sz="3020">
              <a:latin typeface="Lilita One"/>
              <a:ea typeface="Lilita One"/>
              <a:cs typeface="Lilita One"/>
              <a:sym typeface="Lilita One"/>
            </a:endParaRPr>
          </a:p>
        </p:txBody>
      </p:sp>
      <p:graphicFrame>
        <p:nvGraphicFramePr>
          <p:cNvPr id="161" name="Google Shape;161;p23"/>
          <p:cNvGraphicFramePr/>
          <p:nvPr/>
        </p:nvGraphicFramePr>
        <p:xfrm>
          <a:off x="176213" y="1049100"/>
          <a:ext cx="3000000" cy="3000000"/>
        </p:xfrm>
        <a:graphic>
          <a:graphicData uri="http://schemas.openxmlformats.org/drawingml/2006/table">
            <a:tbl>
              <a:tblPr>
                <a:noFill/>
                <a:tableStyleId>{81C6E213-1A63-4BFF-8E2E-AD5FA6871B8A}</a:tableStyleId>
              </a:tblPr>
              <a:tblGrid>
                <a:gridCol w="4227350"/>
                <a:gridCol w="4512500"/>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0" lvl="0" marL="0" rtl="0" algn="l">
                        <a:lnSpc>
                          <a:spcPct val="115000"/>
                        </a:lnSpc>
                        <a:spcBef>
                          <a:spcPts val="0"/>
                        </a:spcBef>
                        <a:spcAft>
                          <a:spcPts val="0"/>
                        </a:spcAft>
                        <a:buNone/>
                      </a:pPr>
                      <a:r>
                        <a:rPr lang="en-GB" sz="1200">
                          <a:solidFill>
                            <a:schemeClr val="dk1"/>
                          </a:solidFill>
                          <a:latin typeface="Lato"/>
                          <a:ea typeface="Lato"/>
                          <a:cs typeface="Lato"/>
                          <a:sym typeface="Lato"/>
                        </a:rPr>
                        <a:t>Working to ensure all Teachers: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opportunities </a:t>
                      </a:r>
                      <a:r>
                        <a:rPr i="1" lang="en-GB" sz="1200">
                          <a:solidFill>
                            <a:schemeClr val="dk1"/>
                          </a:solidFill>
                          <a:latin typeface="Lato"/>
                          <a:ea typeface="Lato"/>
                          <a:cs typeface="Lato"/>
                          <a:sym typeface="Lato"/>
                        </a:rPr>
                        <a:t>- House Leader, Curriculum Leader, Sport team coach</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professional development - </a:t>
                      </a:r>
                      <a:r>
                        <a:rPr i="1" lang="en-GB" sz="1200">
                          <a:solidFill>
                            <a:schemeClr val="dk1"/>
                          </a:solidFill>
                          <a:latin typeface="Lato"/>
                          <a:ea typeface="Lato"/>
                          <a:cs typeface="Lato"/>
                          <a:sym typeface="Lato"/>
                        </a:rPr>
                        <a:t>Resource Teacher Literacy, Reading Recovery, Assessment for Learning, Maths Matters, Restorative Practice</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specific curriculum development foci each year - see foci and review schedule</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Working to ensure all Leaders have: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High levels of expertise and training - professional development, opportunities to attend conferences, attending DP Cluster Meetings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and career opportunities - regular reviews of roles and responsibilities</a:t>
                      </a:r>
                      <a:endParaRPr sz="1200">
                        <a:latin typeface="Lato"/>
                        <a:ea typeface="Lato"/>
                        <a:cs typeface="Lato"/>
                        <a:sym typeface="Lato"/>
                      </a:endParaRPr>
                    </a:p>
                  </a:txBody>
                  <a:tcPr marT="63500" marB="63500" marR="63500" marL="63500"/>
                </a:tc>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Extend and expose children to new concepts and learning, incorporating their interests where appropriate - through enrichment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Provide specific and targeted learning support programmes with support of SENCo, MOE, TA’s, DP’s, Team Leaders and additional staff</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Clear and concise communication and online learning opportunities via google classroom and seesaw</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HERO (Student Management </a:t>
                      </a:r>
                      <a:r>
                        <a:rPr lang="en-GB" sz="1200">
                          <a:solidFill>
                            <a:schemeClr val="dk1"/>
                          </a:solidFill>
                          <a:latin typeface="Lato"/>
                          <a:ea typeface="Lato"/>
                          <a:cs typeface="Lato"/>
                          <a:sym typeface="Lato"/>
                        </a:rPr>
                        <a:t>System</a:t>
                      </a:r>
                      <a:r>
                        <a:rPr lang="en-GB" sz="1200">
                          <a:solidFill>
                            <a:schemeClr val="dk1"/>
                          </a:solidFill>
                          <a:latin typeface="Lato"/>
                          <a:ea typeface="Lato"/>
                          <a:cs typeface="Lato"/>
                          <a:sym typeface="Lato"/>
                        </a:rPr>
                        <a:t>) strengthen for ‘live reporting’ and main school communication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Ensure assessment practice is aligned to the principle of best practice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Support teachers to take up leadership roles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Encourage student leadership programmes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Provide professional development for all staff </a:t>
                      </a:r>
                      <a:r>
                        <a:rPr lang="en-GB" sz="1200">
                          <a:solidFill>
                            <a:schemeClr val="dk1"/>
                          </a:solidFill>
                          <a:latin typeface="Lato"/>
                          <a:ea typeface="Lato"/>
                          <a:cs typeface="Lato"/>
                          <a:sym typeface="Lato"/>
                        </a:rPr>
                        <a:t>aligning</a:t>
                      </a:r>
                      <a:r>
                        <a:rPr lang="en-GB" sz="1200">
                          <a:solidFill>
                            <a:schemeClr val="dk1"/>
                          </a:solidFill>
                          <a:latin typeface="Lato"/>
                          <a:ea typeface="Lato"/>
                          <a:cs typeface="Lato"/>
                          <a:sym typeface="Lato"/>
                        </a:rPr>
                        <a:t> with the key foci</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
        <p:nvSpPr>
          <p:cNvPr id="162" name="Google Shape;162;p23"/>
          <p:cNvSpPr txBox="1"/>
          <p:nvPr/>
        </p:nvSpPr>
        <p:spPr>
          <a:xfrm>
            <a:off x="108525" y="648900"/>
            <a:ext cx="77877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latin typeface="Lato"/>
                <a:ea typeface="Lato"/>
                <a:cs typeface="Lato"/>
                <a:sym typeface="Lato"/>
              </a:rPr>
              <a:t>Develop leaders’ and teachers’ capabilities through building content knowledge and pedagogy</a:t>
            </a:r>
            <a:endParaRPr b="1">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grpSp>
        <p:nvGrpSpPr>
          <p:cNvPr id="167" name="Google Shape;167;p24"/>
          <p:cNvGrpSpPr/>
          <p:nvPr/>
        </p:nvGrpSpPr>
        <p:grpSpPr>
          <a:xfrm>
            <a:off x="0" y="-9"/>
            <a:ext cx="9144000" cy="1017721"/>
            <a:chOff x="0" y="-9"/>
            <a:chExt cx="9144000" cy="1017721"/>
          </a:xfrm>
        </p:grpSpPr>
        <p:sp>
          <p:nvSpPr>
            <p:cNvPr id="168" name="Google Shape;168;p24"/>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9" name="Google Shape;169;p24"/>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70" name="Google Shape;170;p24"/>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71" name="Google Shape;171;p24"/>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2</a:t>
            </a:r>
            <a:endParaRPr sz="3020">
              <a:latin typeface="Lilita One"/>
              <a:ea typeface="Lilita One"/>
              <a:cs typeface="Lilita One"/>
              <a:sym typeface="Lilita One"/>
            </a:endParaRPr>
          </a:p>
        </p:txBody>
      </p:sp>
      <p:graphicFrame>
        <p:nvGraphicFramePr>
          <p:cNvPr id="172" name="Google Shape;172;p24"/>
          <p:cNvGraphicFramePr/>
          <p:nvPr/>
        </p:nvGraphicFramePr>
        <p:xfrm>
          <a:off x="176238" y="2236975"/>
          <a:ext cx="3000000" cy="3000000"/>
        </p:xfrm>
        <a:graphic>
          <a:graphicData uri="http://schemas.openxmlformats.org/drawingml/2006/table">
            <a:tbl>
              <a:tblPr>
                <a:noFill/>
                <a:tableStyleId>{81C6E213-1A63-4BFF-8E2E-AD5FA6871B8A}</a:tableStyleId>
              </a:tblPr>
              <a:tblGrid>
                <a:gridCol w="8791525"/>
              </a:tblGrid>
              <a:tr h="334775">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Embedding</a:t>
                      </a:r>
                      <a:r>
                        <a:rPr b="1" lang="en-GB">
                          <a:solidFill>
                            <a:srgbClr val="FFFFFF"/>
                          </a:solidFill>
                          <a:latin typeface="Lato"/>
                          <a:ea typeface="Lato"/>
                          <a:cs typeface="Lato"/>
                          <a:sym typeface="Lato"/>
                        </a:rPr>
                        <a:t> our school wide vision and values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Treating all staff</a:t>
                      </a:r>
                      <a:r>
                        <a:rPr lang="en-GB" sz="1200">
                          <a:solidFill>
                            <a:schemeClr val="dk1"/>
                          </a:solidFill>
                          <a:latin typeface="Lato"/>
                          <a:ea typeface="Lato"/>
                          <a:cs typeface="Lato"/>
                          <a:sym typeface="Lato"/>
                        </a:rPr>
                        <a:t> </a:t>
                      </a:r>
                      <a:r>
                        <a:rPr lang="en-GB" sz="1200">
                          <a:solidFill>
                            <a:schemeClr val="dk1"/>
                          </a:solidFill>
                          <a:latin typeface="Lato"/>
                          <a:ea typeface="Lato"/>
                          <a:cs typeface="Lato"/>
                          <a:sym typeface="Lato"/>
                        </a:rPr>
                        <a:t>with respect </a:t>
                      </a:r>
                      <a:r>
                        <a:rPr i="1" lang="en-GB" sz="1200">
                          <a:solidFill>
                            <a:schemeClr val="dk1"/>
                          </a:solidFill>
                          <a:latin typeface="Lato"/>
                          <a:ea typeface="Lato"/>
                          <a:cs typeface="Lato"/>
                          <a:sym typeface="Lato"/>
                        </a:rPr>
                        <a:t>- open door policy, high levels of open and transparent communication</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a:t>
                      </a:r>
                      <a:r>
                        <a:rPr lang="en-GB" sz="1200">
                          <a:solidFill>
                            <a:schemeClr val="dk1"/>
                          </a:solidFill>
                          <a:latin typeface="Lato"/>
                          <a:ea typeface="Lato"/>
                          <a:cs typeface="Lato"/>
                          <a:sym typeface="Lato"/>
                        </a:rPr>
                        <a:t>upporting teachers</a:t>
                      </a:r>
                      <a:r>
                        <a:rPr lang="en-GB" sz="1200">
                          <a:solidFill>
                            <a:schemeClr val="dk1"/>
                          </a:solidFill>
                          <a:latin typeface="Lato"/>
                          <a:ea typeface="Lato"/>
                          <a:cs typeface="Lato"/>
                          <a:sym typeface="Lato"/>
                        </a:rPr>
                        <a:t> to work with students</a:t>
                      </a:r>
                      <a:r>
                        <a:rPr i="1" lang="en-GB" sz="1200">
                          <a:solidFill>
                            <a:schemeClr val="dk1"/>
                          </a:solidFill>
                          <a:latin typeface="Lato"/>
                          <a:ea typeface="Lato"/>
                          <a:cs typeface="Lato"/>
                          <a:sym typeface="Lato"/>
                        </a:rPr>
                        <a:t>- systems and procedures well established, SENCo support, learning support models</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high levels of expertise and training </a:t>
                      </a:r>
                      <a:r>
                        <a:rPr i="1" lang="en-GB" sz="1200">
                          <a:solidFill>
                            <a:schemeClr val="dk1"/>
                          </a:solidFill>
                          <a:latin typeface="Lato"/>
                          <a:ea typeface="Lato"/>
                          <a:cs typeface="Lato"/>
                          <a:sym typeface="Lato"/>
                        </a:rPr>
                        <a:t>- </a:t>
                      </a:r>
                      <a:r>
                        <a:rPr i="1" lang="en-GB" sz="1200">
                          <a:solidFill>
                            <a:schemeClr val="dk1"/>
                          </a:solidFill>
                          <a:latin typeface="Lato"/>
                          <a:ea typeface="Lato"/>
                          <a:cs typeface="Lato"/>
                          <a:sym typeface="Lato"/>
                        </a:rPr>
                        <a:t>professional</a:t>
                      </a:r>
                      <a:r>
                        <a:rPr i="1" lang="en-GB" sz="1200">
                          <a:solidFill>
                            <a:schemeClr val="dk1"/>
                          </a:solidFill>
                          <a:latin typeface="Lato"/>
                          <a:ea typeface="Lato"/>
                          <a:cs typeface="Lato"/>
                          <a:sym typeface="Lato"/>
                        </a:rPr>
                        <a:t> development opportunities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works with family/whanau to engage in decisions about the organisation and management of the school</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Building positive relationships with family/whanau and all key stakeholders </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ensure family and whanau engagement in academic progress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Unpacking the vision and values with teachers, tamariki and whanau</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Providing a wide range of educational and other opportunities that will challenge our tamariki to be the best they can be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Rebranding the school logo, colours to represent our community and align with our school wide vision, mission and values</a:t>
                      </a:r>
                      <a:endParaRPr sz="1200">
                        <a:solidFill>
                          <a:schemeClr val="dk1"/>
                        </a:solidFill>
                        <a:latin typeface="Lato"/>
                        <a:ea typeface="Lato"/>
                        <a:cs typeface="Lato"/>
                        <a:sym typeface="Lato"/>
                      </a:endParaRPr>
                    </a:p>
                  </a:txBody>
                  <a:tcPr marT="63500" marB="63500" marR="63500" marL="63500"/>
                </a:tc>
              </a:tr>
              <a:tr h="603925">
                <a:tc vMerge="1"/>
              </a:tr>
              <a:tr h="603925">
                <a:tc vMerge="1"/>
              </a:tr>
            </a:tbl>
          </a:graphicData>
        </a:graphic>
      </p:graphicFrame>
      <p:sp>
        <p:nvSpPr>
          <p:cNvPr id="173" name="Google Shape;173;p24"/>
          <p:cNvSpPr txBox="1"/>
          <p:nvPr/>
        </p:nvSpPr>
        <p:spPr>
          <a:xfrm>
            <a:off x="247950" y="1107700"/>
            <a:ext cx="86481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latin typeface="Lato"/>
                <a:ea typeface="Lato"/>
                <a:cs typeface="Lato"/>
                <a:sym typeface="Lato"/>
              </a:rPr>
              <a:t>Mā te manaaki e tipu ai ngā kākano, hei te rākau teitei</a:t>
            </a:r>
            <a:endParaRPr b="1">
              <a:latin typeface="Lato"/>
              <a:ea typeface="Lato"/>
              <a:cs typeface="Lato"/>
              <a:sym typeface="Lato"/>
            </a:endParaRPr>
          </a:p>
          <a:p>
            <a:pPr indent="0" lvl="0" marL="0" rtl="0" algn="ctr">
              <a:spcBef>
                <a:spcPts val="0"/>
              </a:spcBef>
              <a:spcAft>
                <a:spcPts val="0"/>
              </a:spcAft>
              <a:buNone/>
            </a:pPr>
            <a:r>
              <a:rPr b="1" lang="en-GB">
                <a:latin typeface="Lato"/>
                <a:ea typeface="Lato"/>
                <a:cs typeface="Lato"/>
                <a:sym typeface="Lato"/>
              </a:rPr>
              <a:t>Nurture the seed, so the tree will grow strong</a:t>
            </a:r>
            <a:endParaRPr b="1">
              <a:latin typeface="Lato"/>
              <a:ea typeface="Lato"/>
              <a:cs typeface="Lato"/>
              <a:sym typeface="Lato"/>
            </a:endParaRPr>
          </a:p>
          <a:p>
            <a:pPr indent="0" lvl="0" marL="0" rtl="0" algn="l">
              <a:spcBef>
                <a:spcPts val="0"/>
              </a:spcBef>
              <a:spcAft>
                <a:spcPts val="0"/>
              </a:spcAft>
              <a:buNone/>
            </a:pPr>
            <a:r>
              <a:t/>
            </a:r>
            <a:endParaRPr/>
          </a:p>
          <a:p>
            <a:pPr indent="0" lvl="0" marL="0" rtl="0" algn="l">
              <a:spcBef>
                <a:spcPts val="0"/>
              </a:spcBef>
              <a:spcAft>
                <a:spcPts val="0"/>
              </a:spcAft>
              <a:buNone/>
            </a:pPr>
            <a:r>
              <a:rPr b="1" lang="en-GB">
                <a:latin typeface="Lato"/>
                <a:ea typeface="Lato"/>
                <a:cs typeface="Lato"/>
                <a:sym typeface="Lato"/>
              </a:rPr>
              <a:t>We will achieve this by...</a:t>
            </a:r>
            <a:endParaRPr b="1">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grpSp>
        <p:nvGrpSpPr>
          <p:cNvPr id="178" name="Google Shape;178;p25"/>
          <p:cNvGrpSpPr/>
          <p:nvPr/>
        </p:nvGrpSpPr>
        <p:grpSpPr>
          <a:xfrm>
            <a:off x="0" y="-9"/>
            <a:ext cx="9144000" cy="1017721"/>
            <a:chOff x="0" y="-9"/>
            <a:chExt cx="9144000" cy="1017721"/>
          </a:xfrm>
        </p:grpSpPr>
        <p:sp>
          <p:nvSpPr>
            <p:cNvPr id="179" name="Google Shape;179;p25"/>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0" name="Google Shape;180;p25"/>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81" name="Google Shape;181;p25"/>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82" name="Google Shape;182;p25"/>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2 - Annual Plan</a:t>
            </a:r>
            <a:endParaRPr sz="3020">
              <a:latin typeface="Lilita One"/>
              <a:ea typeface="Lilita One"/>
              <a:cs typeface="Lilita One"/>
              <a:sym typeface="Lilita One"/>
            </a:endParaRPr>
          </a:p>
        </p:txBody>
      </p:sp>
      <p:sp>
        <p:nvSpPr>
          <p:cNvPr id="183" name="Google Shape;183;p25"/>
          <p:cNvSpPr txBox="1"/>
          <p:nvPr/>
        </p:nvSpPr>
        <p:spPr>
          <a:xfrm>
            <a:off x="55575" y="667850"/>
            <a:ext cx="62085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solidFill>
                  <a:schemeClr val="dk1"/>
                </a:solidFill>
                <a:latin typeface="Lato"/>
                <a:ea typeface="Lato"/>
                <a:cs typeface="Lato"/>
                <a:sym typeface="Lato"/>
              </a:rPr>
              <a:t>Embedding our school wide vision and values</a:t>
            </a:r>
            <a:endParaRPr>
              <a:solidFill>
                <a:schemeClr val="dk1"/>
              </a:solidFill>
            </a:endParaRPr>
          </a:p>
        </p:txBody>
      </p:sp>
      <p:graphicFrame>
        <p:nvGraphicFramePr>
          <p:cNvPr id="184" name="Google Shape;184;p25"/>
          <p:cNvGraphicFramePr/>
          <p:nvPr/>
        </p:nvGraphicFramePr>
        <p:xfrm>
          <a:off x="202063" y="1163200"/>
          <a:ext cx="3000000" cy="3000000"/>
        </p:xfrm>
        <a:graphic>
          <a:graphicData uri="http://schemas.openxmlformats.org/drawingml/2006/table">
            <a:tbl>
              <a:tblPr>
                <a:noFill/>
                <a:tableStyleId>{81C6E213-1A63-4BFF-8E2E-AD5FA6871B8A}</a:tableStyleId>
              </a:tblPr>
              <a:tblGrid>
                <a:gridCol w="4841500"/>
                <a:gridCol w="3898350"/>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Treating all staff with respect </a:t>
                      </a:r>
                      <a:r>
                        <a:rPr i="1" lang="en-GB" sz="1200">
                          <a:solidFill>
                            <a:schemeClr val="dk1"/>
                          </a:solidFill>
                          <a:latin typeface="Lato"/>
                          <a:ea typeface="Lato"/>
                          <a:cs typeface="Lato"/>
                          <a:sym typeface="Lato"/>
                        </a:rPr>
                        <a:t>- open door policy, high levels of open and transparent communication</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Supporting teachers to work with students</a:t>
                      </a:r>
                      <a:r>
                        <a:rPr i="1" lang="en-GB" sz="1200">
                          <a:solidFill>
                            <a:schemeClr val="dk1"/>
                          </a:solidFill>
                          <a:latin typeface="Lato"/>
                          <a:ea typeface="Lato"/>
                          <a:cs typeface="Lato"/>
                          <a:sym typeface="Lato"/>
                        </a:rPr>
                        <a:t>- systems and procedures well established, SENCo support, learning support models</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high levels of expertise and training </a:t>
                      </a:r>
                      <a:r>
                        <a:rPr i="1" lang="en-GB" sz="1200">
                          <a:solidFill>
                            <a:schemeClr val="dk1"/>
                          </a:solidFill>
                          <a:latin typeface="Lato"/>
                          <a:ea typeface="Lato"/>
                          <a:cs typeface="Lato"/>
                          <a:sym typeface="Lato"/>
                        </a:rPr>
                        <a:t>- professional development opportunities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works with family/whanau to engage in decisions about the organisation and management of the school</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Building positive relationships with family/whanau and all key stakeholders </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ensure family and whanau engagement in academic progress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Unpacking the vision and values with teachers, tamariki and whanau</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Providing a wide range of educational and other opportunities that will challenge our tamariki to be the best they can be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Rebranding the school logo, colours to represent our community and align with our school wide vision, mission and values</a:t>
                      </a:r>
                      <a:endParaRPr sz="1200">
                        <a:solidFill>
                          <a:schemeClr val="dk1"/>
                        </a:solidFill>
                        <a:latin typeface="Lato"/>
                        <a:ea typeface="Lato"/>
                        <a:cs typeface="Lato"/>
                        <a:sym typeface="Lato"/>
                      </a:endParaRPr>
                    </a:p>
                  </a:txBody>
                  <a:tcPr marT="63500" marB="63500" marR="63500" marL="63500"/>
                </a:tc>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Explicit use of school values to celebrate </a:t>
                      </a:r>
                      <a:r>
                        <a:rPr lang="en-GB" sz="1200">
                          <a:solidFill>
                            <a:schemeClr val="dk1"/>
                          </a:solidFill>
                          <a:latin typeface="Lato"/>
                          <a:ea typeface="Lato"/>
                          <a:cs typeface="Lato"/>
                          <a:sym typeface="Lato"/>
                        </a:rPr>
                        <a:t>achievements</a:t>
                      </a:r>
                      <a:r>
                        <a:rPr lang="en-GB" sz="1200">
                          <a:solidFill>
                            <a:schemeClr val="dk1"/>
                          </a:solidFill>
                          <a:latin typeface="Lato"/>
                          <a:ea typeface="Lato"/>
                          <a:cs typeface="Lato"/>
                          <a:sym typeface="Lato"/>
                        </a:rPr>
                        <a:t> (school certificates)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School values displayed at main entrance of the school and in each classroom</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Unpack the school values and the meaning through inquiry and a range of learning experiences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Adopt a shared </a:t>
                      </a:r>
                      <a:r>
                        <a:rPr lang="en-GB" sz="1200">
                          <a:solidFill>
                            <a:schemeClr val="dk1"/>
                          </a:solidFill>
                          <a:latin typeface="Lato"/>
                          <a:ea typeface="Lato"/>
                          <a:cs typeface="Lato"/>
                          <a:sym typeface="Lato"/>
                        </a:rPr>
                        <a:t>language</a:t>
                      </a:r>
                      <a:r>
                        <a:rPr lang="en-GB" sz="1200">
                          <a:solidFill>
                            <a:schemeClr val="dk1"/>
                          </a:solidFill>
                          <a:latin typeface="Lato"/>
                          <a:ea typeface="Lato"/>
                          <a:cs typeface="Lato"/>
                          <a:sym typeface="Lato"/>
                        </a:rPr>
                        <a:t> and understanding of the values and learning dispositions daily</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Align all curriculum documents with the school values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Establish learner dispositions across the school through ‘Assessment for Learning’ professional development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Recognise and celebrate the Matipo WAKA values</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grpSp>
        <p:nvGrpSpPr>
          <p:cNvPr id="189" name="Google Shape;189;p26"/>
          <p:cNvGrpSpPr/>
          <p:nvPr/>
        </p:nvGrpSpPr>
        <p:grpSpPr>
          <a:xfrm>
            <a:off x="0" y="-9"/>
            <a:ext cx="9144000" cy="1017721"/>
            <a:chOff x="0" y="-9"/>
            <a:chExt cx="9144000" cy="1017721"/>
          </a:xfrm>
        </p:grpSpPr>
        <p:sp>
          <p:nvSpPr>
            <p:cNvPr id="190" name="Google Shape;190;p26"/>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1" name="Google Shape;191;p26"/>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92" name="Google Shape;192;p26"/>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93" name="Google Shape;193;p26"/>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2 - Annual Plan</a:t>
            </a:r>
            <a:endParaRPr sz="3020">
              <a:latin typeface="Lilita One"/>
              <a:ea typeface="Lilita One"/>
              <a:cs typeface="Lilita One"/>
              <a:sym typeface="Lilita One"/>
            </a:endParaRPr>
          </a:p>
        </p:txBody>
      </p:sp>
      <p:sp>
        <p:nvSpPr>
          <p:cNvPr id="194" name="Google Shape;194;p26"/>
          <p:cNvSpPr txBox="1"/>
          <p:nvPr/>
        </p:nvSpPr>
        <p:spPr>
          <a:xfrm>
            <a:off x="55575" y="667850"/>
            <a:ext cx="62085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solidFill>
                  <a:schemeClr val="dk1"/>
                </a:solidFill>
                <a:latin typeface="Lato"/>
                <a:ea typeface="Lato"/>
                <a:cs typeface="Lato"/>
                <a:sym typeface="Lato"/>
              </a:rPr>
              <a:t>Embedding our school wide vision and values</a:t>
            </a:r>
            <a:endParaRPr>
              <a:solidFill>
                <a:schemeClr val="dk1"/>
              </a:solidFill>
            </a:endParaRPr>
          </a:p>
        </p:txBody>
      </p:sp>
      <p:graphicFrame>
        <p:nvGraphicFramePr>
          <p:cNvPr id="195" name="Google Shape;195;p26"/>
          <p:cNvGraphicFramePr/>
          <p:nvPr/>
        </p:nvGraphicFramePr>
        <p:xfrm>
          <a:off x="202063" y="1163200"/>
          <a:ext cx="3000000" cy="3000000"/>
        </p:xfrm>
        <a:graphic>
          <a:graphicData uri="http://schemas.openxmlformats.org/drawingml/2006/table">
            <a:tbl>
              <a:tblPr>
                <a:noFill/>
                <a:tableStyleId>{81C6E213-1A63-4BFF-8E2E-AD5FA6871B8A}</a:tableStyleId>
              </a:tblPr>
              <a:tblGrid>
                <a:gridCol w="4841500"/>
                <a:gridCol w="3898350"/>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Treating all staff with respect </a:t>
                      </a:r>
                      <a:r>
                        <a:rPr i="1" lang="en-GB" sz="1200">
                          <a:solidFill>
                            <a:schemeClr val="dk1"/>
                          </a:solidFill>
                          <a:latin typeface="Lato"/>
                          <a:ea typeface="Lato"/>
                          <a:cs typeface="Lato"/>
                          <a:sym typeface="Lato"/>
                        </a:rPr>
                        <a:t>- open door policy, high levels of open and transparent communication</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Supporting teachers to work with students</a:t>
                      </a:r>
                      <a:r>
                        <a:rPr i="1" lang="en-GB" sz="1200">
                          <a:solidFill>
                            <a:schemeClr val="dk1"/>
                          </a:solidFill>
                          <a:latin typeface="Lato"/>
                          <a:ea typeface="Lato"/>
                          <a:cs typeface="Lato"/>
                          <a:sym typeface="Lato"/>
                        </a:rPr>
                        <a:t>- systems and procedures well established, SENCo support, learning support models</a:t>
                      </a:r>
                      <a:endParaRPr i="1"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high levels of expertise and training </a:t>
                      </a:r>
                      <a:r>
                        <a:rPr i="1" lang="en-GB" sz="1200">
                          <a:solidFill>
                            <a:schemeClr val="dk1"/>
                          </a:solidFill>
                          <a:latin typeface="Lato"/>
                          <a:ea typeface="Lato"/>
                          <a:cs typeface="Lato"/>
                          <a:sym typeface="Lato"/>
                        </a:rPr>
                        <a:t>- professional development opportunities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works with family/whanau to engage in decisions about the organisation and management of the school</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Building positive relationships with family/whanau and all key stakeholders </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ensure family and whanau engagement in academic progress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Unpacking the vision and values with teachers, tamariki and whanau</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Providing a wide range of educational and other opportunities that will challenge our tamariki to be the best they can be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Rebranding the school logo, colours to represent our community and align with our school wide vision, mission and values</a:t>
                      </a:r>
                      <a:endParaRPr sz="1200">
                        <a:solidFill>
                          <a:schemeClr val="dk1"/>
                        </a:solidFill>
                        <a:latin typeface="Lato"/>
                        <a:ea typeface="Lato"/>
                        <a:cs typeface="Lato"/>
                        <a:sym typeface="Lato"/>
                      </a:endParaRPr>
                    </a:p>
                  </a:txBody>
                  <a:tcPr marT="63500" marB="63500" marR="63500" marL="63500"/>
                </a:tc>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Fair and equal opportunities provided to all staff members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Centrally funded professional development applied for yearly to upskill all teaching staff</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Strategic plan and annual plan shared with the community regularly through HERO and the School Website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Access to HERO for ‘real-time’ reporting</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Exhibitions of learning and opportunities for parents to attend onsite events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Student Led conferences twice annually</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Community consultations twice annually</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Annual camps for Year 2 - 6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Consult the community on school colours and logo</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pSp>
        <p:nvGrpSpPr>
          <p:cNvPr id="200" name="Google Shape;200;p27"/>
          <p:cNvGrpSpPr/>
          <p:nvPr/>
        </p:nvGrpSpPr>
        <p:grpSpPr>
          <a:xfrm>
            <a:off x="0" y="-9"/>
            <a:ext cx="9144000" cy="1017721"/>
            <a:chOff x="0" y="-9"/>
            <a:chExt cx="9144000" cy="1017721"/>
          </a:xfrm>
        </p:grpSpPr>
        <p:sp>
          <p:nvSpPr>
            <p:cNvPr id="201" name="Google Shape;201;p27"/>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2" name="Google Shape;202;p27"/>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203" name="Google Shape;203;p27"/>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204" name="Google Shape;204;p27"/>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3</a:t>
            </a:r>
            <a:endParaRPr sz="3020">
              <a:latin typeface="Lilita One"/>
              <a:ea typeface="Lilita One"/>
              <a:cs typeface="Lilita One"/>
              <a:sym typeface="Lilita One"/>
            </a:endParaRPr>
          </a:p>
        </p:txBody>
      </p:sp>
      <p:graphicFrame>
        <p:nvGraphicFramePr>
          <p:cNvPr id="205" name="Google Shape;205;p27"/>
          <p:cNvGraphicFramePr/>
          <p:nvPr/>
        </p:nvGraphicFramePr>
        <p:xfrm>
          <a:off x="176238" y="2236975"/>
          <a:ext cx="3000000" cy="3000000"/>
        </p:xfrm>
        <a:graphic>
          <a:graphicData uri="http://schemas.openxmlformats.org/drawingml/2006/table">
            <a:tbl>
              <a:tblPr>
                <a:noFill/>
                <a:tableStyleId>{81C6E213-1A63-4BFF-8E2E-AD5FA6871B8A}</a:tableStyleId>
              </a:tblPr>
              <a:tblGrid>
                <a:gridCol w="8791525"/>
              </a:tblGrid>
              <a:tr h="49815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 Ensure the wellbeing of students and staff</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collaboratively with the Te Atatu Kahui Ako to implement and utilise initiatives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Build upon staff wellbeing through termly social events and work life balance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Develop school wide wellbeing plan</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Annually conducting a student and staff wellbeing survey to continually make improvements on school wide wellbeing plan</a:t>
                      </a:r>
                      <a:endParaRPr sz="1200">
                        <a:solidFill>
                          <a:schemeClr val="dk1"/>
                        </a:solidFill>
                        <a:latin typeface="Lato"/>
                        <a:ea typeface="Lato"/>
                        <a:cs typeface="Lato"/>
                        <a:sym typeface="Lato"/>
                      </a:endParaRPr>
                    </a:p>
                  </a:txBody>
                  <a:tcPr marT="63500" marB="63500" marR="63500" marL="63500"/>
                </a:tc>
              </a:tr>
              <a:tr h="603925">
                <a:tc vMerge="1"/>
              </a:tr>
              <a:tr h="603925">
                <a:tc vMerge="1"/>
              </a:tr>
            </a:tbl>
          </a:graphicData>
        </a:graphic>
      </p:graphicFrame>
      <p:sp>
        <p:nvSpPr>
          <p:cNvPr id="206" name="Google Shape;206;p27"/>
          <p:cNvSpPr txBox="1"/>
          <p:nvPr/>
        </p:nvSpPr>
        <p:spPr>
          <a:xfrm>
            <a:off x="247950" y="1107700"/>
            <a:ext cx="86481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latin typeface="Lato"/>
                <a:ea typeface="Lato"/>
                <a:cs typeface="Lato"/>
                <a:sym typeface="Lato"/>
              </a:rPr>
              <a:t>Mā te manaaki e tipu ai ngā kākano, hei te rākau teitei</a:t>
            </a:r>
            <a:endParaRPr b="1">
              <a:latin typeface="Lato"/>
              <a:ea typeface="Lato"/>
              <a:cs typeface="Lato"/>
              <a:sym typeface="Lato"/>
            </a:endParaRPr>
          </a:p>
          <a:p>
            <a:pPr indent="0" lvl="0" marL="0" rtl="0" algn="ctr">
              <a:spcBef>
                <a:spcPts val="0"/>
              </a:spcBef>
              <a:spcAft>
                <a:spcPts val="0"/>
              </a:spcAft>
              <a:buNone/>
            </a:pPr>
            <a:r>
              <a:rPr b="1" lang="en-GB">
                <a:latin typeface="Lato"/>
                <a:ea typeface="Lato"/>
                <a:cs typeface="Lato"/>
                <a:sym typeface="Lato"/>
              </a:rPr>
              <a:t>Nurture the seed, so the tree will grow strong</a:t>
            </a:r>
            <a:endParaRPr b="1">
              <a:latin typeface="Lato"/>
              <a:ea typeface="Lato"/>
              <a:cs typeface="Lato"/>
              <a:sym typeface="Lato"/>
            </a:endParaRPr>
          </a:p>
          <a:p>
            <a:pPr indent="0" lvl="0" marL="0" rtl="0" algn="l">
              <a:spcBef>
                <a:spcPts val="0"/>
              </a:spcBef>
              <a:spcAft>
                <a:spcPts val="0"/>
              </a:spcAft>
              <a:buNone/>
            </a:pPr>
            <a:r>
              <a:t/>
            </a:r>
            <a:endParaRPr/>
          </a:p>
          <a:p>
            <a:pPr indent="0" lvl="0" marL="0" rtl="0" algn="l">
              <a:spcBef>
                <a:spcPts val="0"/>
              </a:spcBef>
              <a:spcAft>
                <a:spcPts val="0"/>
              </a:spcAft>
              <a:buNone/>
            </a:pPr>
            <a:r>
              <a:rPr b="1" lang="en-GB">
                <a:latin typeface="Lato"/>
                <a:ea typeface="Lato"/>
                <a:cs typeface="Lato"/>
                <a:sym typeface="Lato"/>
              </a:rPr>
              <a:t>We will achieve this by...</a:t>
            </a:r>
            <a:endParaRPr b="1">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grpSp>
        <p:nvGrpSpPr>
          <p:cNvPr id="211" name="Google Shape;211;p28"/>
          <p:cNvGrpSpPr/>
          <p:nvPr/>
        </p:nvGrpSpPr>
        <p:grpSpPr>
          <a:xfrm>
            <a:off x="0" y="-9"/>
            <a:ext cx="9144000" cy="1017721"/>
            <a:chOff x="0" y="-9"/>
            <a:chExt cx="9144000" cy="1017721"/>
          </a:xfrm>
        </p:grpSpPr>
        <p:sp>
          <p:nvSpPr>
            <p:cNvPr id="212" name="Google Shape;212;p28"/>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13" name="Google Shape;213;p28"/>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214" name="Google Shape;214;p28"/>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215" name="Google Shape;215;p28"/>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3 - Annual plan</a:t>
            </a:r>
            <a:endParaRPr sz="3020">
              <a:latin typeface="Lilita One"/>
              <a:ea typeface="Lilita One"/>
              <a:cs typeface="Lilita One"/>
              <a:sym typeface="Lilita One"/>
            </a:endParaRPr>
          </a:p>
        </p:txBody>
      </p:sp>
      <p:graphicFrame>
        <p:nvGraphicFramePr>
          <p:cNvPr id="216" name="Google Shape;216;p28"/>
          <p:cNvGraphicFramePr/>
          <p:nvPr/>
        </p:nvGraphicFramePr>
        <p:xfrm>
          <a:off x="202063" y="1163200"/>
          <a:ext cx="3000000" cy="3000000"/>
        </p:xfrm>
        <a:graphic>
          <a:graphicData uri="http://schemas.openxmlformats.org/drawingml/2006/table">
            <a:tbl>
              <a:tblPr>
                <a:noFill/>
                <a:tableStyleId>{81C6E213-1A63-4BFF-8E2E-AD5FA6871B8A}</a:tableStyleId>
              </a:tblPr>
              <a:tblGrid>
                <a:gridCol w="4084775"/>
                <a:gridCol w="4655075"/>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collaboratively with the Te Atatu Kahui Ako to implement and utilise initiatives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Build upon staff wellbeing through termly social events and work life balance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Develop school wide wellbeing plan</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Annually conducting a student and staff wellbeing survey to continually make improvements on school wide wellbeing plan</a:t>
                      </a:r>
                      <a:endParaRPr sz="1200">
                        <a:solidFill>
                          <a:schemeClr val="dk1"/>
                        </a:solidFill>
                        <a:latin typeface="Lato"/>
                        <a:ea typeface="Lato"/>
                        <a:cs typeface="Lato"/>
                        <a:sym typeface="Lato"/>
                      </a:endParaRPr>
                    </a:p>
                  </a:txBody>
                  <a:tcPr marT="63500" marB="63500" marR="63500" marL="63500"/>
                </a:tc>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Engage outside agencies’ support to work alongside students, staff and whānau</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Establish relationships with intermediate and local ECEs to support transitions to and from Matipo School</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Proactively engage with Kahui Ako initiatives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Emotional regulation and wellness taught through PE &amp; Health </a:t>
                      </a:r>
                      <a:r>
                        <a:rPr lang="en-GB" sz="1200">
                          <a:solidFill>
                            <a:schemeClr val="dk1"/>
                          </a:solidFill>
                          <a:latin typeface="Lato"/>
                          <a:ea typeface="Lato"/>
                          <a:cs typeface="Lato"/>
                          <a:sym typeface="Lato"/>
                        </a:rPr>
                        <a:t>curriculum</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Positive </a:t>
                      </a:r>
                      <a:r>
                        <a:rPr lang="en-GB" sz="1200">
                          <a:solidFill>
                            <a:schemeClr val="dk1"/>
                          </a:solidFill>
                          <a:latin typeface="Lato"/>
                          <a:ea typeface="Lato"/>
                          <a:cs typeface="Lato"/>
                          <a:sym typeface="Lato"/>
                        </a:rPr>
                        <a:t>reinforcement</a:t>
                      </a:r>
                      <a:r>
                        <a:rPr lang="en-GB" sz="1200">
                          <a:solidFill>
                            <a:schemeClr val="dk1"/>
                          </a:solidFill>
                          <a:latin typeface="Lato"/>
                          <a:ea typeface="Lato"/>
                          <a:cs typeface="Lato"/>
                          <a:sym typeface="Lato"/>
                        </a:rPr>
                        <a:t> praising the desired behaviour</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Explicit teaching what we expect to all tamariki</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Recognise and celebrate all cultures of our community</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class/school community events and </a:t>
                      </a:r>
                      <a:r>
                        <a:rPr lang="en-GB" sz="1200">
                          <a:solidFill>
                            <a:schemeClr val="dk1"/>
                          </a:solidFill>
                          <a:latin typeface="Lato"/>
                          <a:ea typeface="Lato"/>
                          <a:cs typeface="Lato"/>
                          <a:sym typeface="Lato"/>
                        </a:rPr>
                        <a:t>activities</a:t>
                      </a:r>
                      <a:r>
                        <a:rPr lang="en-GB" sz="1200">
                          <a:solidFill>
                            <a:schemeClr val="dk1"/>
                          </a:solidFill>
                          <a:latin typeface="Lato"/>
                          <a:ea typeface="Lato"/>
                          <a:cs typeface="Lato"/>
                          <a:sym typeface="Lato"/>
                        </a:rPr>
                        <a:t> - tuakana/teina</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More school cohesiveness - working across teams. Students are encourage to collaborate</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Social events that are team </a:t>
                      </a:r>
                      <a:r>
                        <a:rPr lang="en-GB" sz="1200">
                          <a:solidFill>
                            <a:schemeClr val="dk1"/>
                          </a:solidFill>
                          <a:latin typeface="Lato"/>
                          <a:ea typeface="Lato"/>
                          <a:cs typeface="Lato"/>
                          <a:sym typeface="Lato"/>
                        </a:rPr>
                        <a:t>building focused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Create a greater feeling of positivity for teachers - celebrating success more overtly, especially at busy times</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
        <p:nvSpPr>
          <p:cNvPr id="217" name="Google Shape;217;p28"/>
          <p:cNvSpPr txBox="1"/>
          <p:nvPr/>
        </p:nvSpPr>
        <p:spPr>
          <a:xfrm>
            <a:off x="76775" y="667850"/>
            <a:ext cx="52422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latin typeface="Lato"/>
                <a:ea typeface="Lato"/>
                <a:cs typeface="Lato"/>
                <a:sym typeface="Lato"/>
              </a:rPr>
              <a:t> Ensure the wellbeing of students and staff</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grpSp>
        <p:nvGrpSpPr>
          <p:cNvPr id="222" name="Google Shape;222;p29"/>
          <p:cNvGrpSpPr/>
          <p:nvPr/>
        </p:nvGrpSpPr>
        <p:grpSpPr>
          <a:xfrm>
            <a:off x="0" y="-9"/>
            <a:ext cx="9144000" cy="1017721"/>
            <a:chOff x="0" y="-9"/>
            <a:chExt cx="9144000" cy="1017721"/>
          </a:xfrm>
        </p:grpSpPr>
        <p:sp>
          <p:nvSpPr>
            <p:cNvPr id="223" name="Google Shape;223;p29"/>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24" name="Google Shape;224;p29"/>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225" name="Google Shape;225;p29"/>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226" name="Google Shape;226;p29"/>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4</a:t>
            </a:r>
            <a:endParaRPr sz="3020">
              <a:latin typeface="Lilita One"/>
              <a:ea typeface="Lilita One"/>
              <a:cs typeface="Lilita One"/>
              <a:sym typeface="Lilita One"/>
            </a:endParaRPr>
          </a:p>
        </p:txBody>
      </p:sp>
      <p:graphicFrame>
        <p:nvGraphicFramePr>
          <p:cNvPr id="227" name="Google Shape;227;p29"/>
          <p:cNvGraphicFramePr/>
          <p:nvPr/>
        </p:nvGraphicFramePr>
        <p:xfrm>
          <a:off x="176225" y="2379550"/>
          <a:ext cx="3000000" cy="3000000"/>
        </p:xfrm>
        <a:graphic>
          <a:graphicData uri="http://schemas.openxmlformats.org/drawingml/2006/table">
            <a:tbl>
              <a:tblPr>
                <a:noFill/>
                <a:tableStyleId>{81C6E213-1A63-4BFF-8E2E-AD5FA6871B8A}</a:tableStyleId>
              </a:tblPr>
              <a:tblGrid>
                <a:gridCol w="8791525"/>
              </a:tblGrid>
              <a:tr h="49815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Embed,  enhance  and develop bi-cultural practices, including the use of te Reo Māori schoolwide.</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is committed to the development of Te Puawaitanga o Te Wairua (Maori </a:t>
                      </a:r>
                      <a:r>
                        <a:rPr lang="en-GB" sz="1200">
                          <a:solidFill>
                            <a:schemeClr val="dk1"/>
                          </a:solidFill>
                          <a:latin typeface="Lato"/>
                          <a:ea typeface="Lato"/>
                          <a:cs typeface="Lato"/>
                          <a:sym typeface="Lato"/>
                        </a:rPr>
                        <a:t>Enrichment</a:t>
                      </a:r>
                      <a:r>
                        <a:rPr lang="en-GB" sz="1200">
                          <a:solidFill>
                            <a:schemeClr val="dk1"/>
                          </a:solidFill>
                          <a:latin typeface="Lato"/>
                          <a:ea typeface="Lato"/>
                          <a:cs typeface="Lato"/>
                          <a:sym typeface="Lato"/>
                        </a:rPr>
                        <a:t> Unit)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All students participating in Te Reo Māori me ōna Tikanga Māori lessons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that daily protocol and the school environment increasingly reflect Tikanga Māori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increase  understandings about Māori culture, language and history for staff members who do not identify as Maori</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Our school is committed to providing support for Staff members, whanau and students who identify as Maori to ‘</a:t>
                      </a:r>
                      <a:r>
                        <a:rPr lang="en-GB" sz="1200">
                          <a:solidFill>
                            <a:schemeClr val="dk1"/>
                          </a:solidFill>
                          <a:latin typeface="Lato"/>
                          <a:ea typeface="Lato"/>
                          <a:cs typeface="Lato"/>
                          <a:sym typeface="Lato"/>
                        </a:rPr>
                        <a:t>experience</a:t>
                      </a:r>
                      <a:r>
                        <a:rPr lang="en-GB" sz="1200">
                          <a:solidFill>
                            <a:schemeClr val="dk1"/>
                          </a:solidFill>
                          <a:latin typeface="Lato"/>
                          <a:ea typeface="Lato"/>
                          <a:cs typeface="Lato"/>
                          <a:sym typeface="Lato"/>
                        </a:rPr>
                        <a:t> success for Maori, by Maori, as Maori’. </a:t>
                      </a:r>
                      <a:endParaRPr sz="1200">
                        <a:solidFill>
                          <a:schemeClr val="dk1"/>
                        </a:solidFill>
                        <a:latin typeface="Lato"/>
                        <a:ea typeface="Lato"/>
                        <a:cs typeface="Lato"/>
                        <a:sym typeface="Lato"/>
                      </a:endParaRPr>
                    </a:p>
                  </a:txBody>
                  <a:tcPr marT="63500" marB="63500" marR="63500" marL="63500"/>
                </a:tc>
              </a:tr>
              <a:tr h="603925">
                <a:tc vMerge="1"/>
              </a:tr>
              <a:tr h="603925">
                <a:tc vMerge="1"/>
              </a:tr>
            </a:tbl>
          </a:graphicData>
        </a:graphic>
      </p:graphicFrame>
      <p:sp>
        <p:nvSpPr>
          <p:cNvPr id="228" name="Google Shape;228;p29"/>
          <p:cNvSpPr txBox="1"/>
          <p:nvPr/>
        </p:nvSpPr>
        <p:spPr>
          <a:xfrm>
            <a:off x="247950" y="1107700"/>
            <a:ext cx="86481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latin typeface="Lato"/>
                <a:ea typeface="Lato"/>
                <a:cs typeface="Lato"/>
                <a:sym typeface="Lato"/>
              </a:rPr>
              <a:t>Mā te manaaki e tipu ai ngā kākano, hei te rākau teitei</a:t>
            </a:r>
            <a:endParaRPr b="1">
              <a:latin typeface="Lato"/>
              <a:ea typeface="Lato"/>
              <a:cs typeface="Lato"/>
              <a:sym typeface="Lato"/>
            </a:endParaRPr>
          </a:p>
          <a:p>
            <a:pPr indent="0" lvl="0" marL="0" rtl="0" algn="ctr">
              <a:spcBef>
                <a:spcPts val="0"/>
              </a:spcBef>
              <a:spcAft>
                <a:spcPts val="0"/>
              </a:spcAft>
              <a:buNone/>
            </a:pPr>
            <a:r>
              <a:rPr b="1" lang="en-GB">
                <a:latin typeface="Lato"/>
                <a:ea typeface="Lato"/>
                <a:cs typeface="Lato"/>
                <a:sym typeface="Lato"/>
              </a:rPr>
              <a:t>Nurture the seed, so the tree will grow strong</a:t>
            </a:r>
            <a:endParaRPr b="1">
              <a:latin typeface="Lato"/>
              <a:ea typeface="Lato"/>
              <a:cs typeface="Lato"/>
              <a:sym typeface="Lato"/>
            </a:endParaRPr>
          </a:p>
          <a:p>
            <a:pPr indent="0" lvl="0" marL="0" rtl="0" algn="l">
              <a:spcBef>
                <a:spcPts val="0"/>
              </a:spcBef>
              <a:spcAft>
                <a:spcPts val="0"/>
              </a:spcAft>
              <a:buNone/>
            </a:pPr>
            <a:r>
              <a:t/>
            </a:r>
            <a:endParaRPr/>
          </a:p>
          <a:p>
            <a:pPr indent="0" lvl="0" marL="0" rtl="0" algn="l">
              <a:spcBef>
                <a:spcPts val="0"/>
              </a:spcBef>
              <a:spcAft>
                <a:spcPts val="0"/>
              </a:spcAft>
              <a:buNone/>
            </a:pPr>
            <a:r>
              <a:rPr b="1" lang="en-GB">
                <a:latin typeface="Lato"/>
                <a:ea typeface="Lato"/>
                <a:cs typeface="Lato"/>
                <a:sym typeface="Lato"/>
              </a:rPr>
              <a:t>We will achieve this by...</a:t>
            </a:r>
            <a:endParaRPr b="1">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grpSp>
        <p:nvGrpSpPr>
          <p:cNvPr id="233" name="Google Shape;233;p30"/>
          <p:cNvGrpSpPr/>
          <p:nvPr/>
        </p:nvGrpSpPr>
        <p:grpSpPr>
          <a:xfrm>
            <a:off x="0" y="-9"/>
            <a:ext cx="9144000" cy="1017721"/>
            <a:chOff x="0" y="-9"/>
            <a:chExt cx="9144000" cy="1017721"/>
          </a:xfrm>
        </p:grpSpPr>
        <p:sp>
          <p:nvSpPr>
            <p:cNvPr id="234" name="Google Shape;234;p30"/>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35" name="Google Shape;235;p30"/>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236" name="Google Shape;236;p30"/>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237" name="Google Shape;237;p30"/>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4 - Annual Plan </a:t>
            </a:r>
            <a:endParaRPr sz="3020">
              <a:latin typeface="Lilita One"/>
              <a:ea typeface="Lilita One"/>
              <a:cs typeface="Lilita One"/>
              <a:sym typeface="Lilita One"/>
            </a:endParaRPr>
          </a:p>
        </p:txBody>
      </p:sp>
      <p:graphicFrame>
        <p:nvGraphicFramePr>
          <p:cNvPr id="238" name="Google Shape;238;p30"/>
          <p:cNvGraphicFramePr/>
          <p:nvPr/>
        </p:nvGraphicFramePr>
        <p:xfrm>
          <a:off x="202063" y="1163200"/>
          <a:ext cx="3000000" cy="3000000"/>
        </p:xfrm>
        <a:graphic>
          <a:graphicData uri="http://schemas.openxmlformats.org/drawingml/2006/table">
            <a:tbl>
              <a:tblPr>
                <a:noFill/>
                <a:tableStyleId>{81C6E213-1A63-4BFF-8E2E-AD5FA6871B8A}</a:tableStyleId>
              </a:tblPr>
              <a:tblGrid>
                <a:gridCol w="4084775"/>
                <a:gridCol w="4655075"/>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is committed to the development of Te Puawaitanga o Te Wairua (Maori Enrichment Unit)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All students participating in Te Reo Māori me ōna Tikanga Māori lessons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that daily protocol and the school environment increasingly reflect Tikanga Māori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increase  understandings about Māori culture, language and history for staff members who do not identify as Maori</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Our school is committed to providing support for Staff members, whanau and students who identify as Maori to ‘experience success for Maori, by Maori, as Maori’. </a:t>
                      </a:r>
                      <a:endParaRPr sz="1200">
                        <a:solidFill>
                          <a:schemeClr val="dk1"/>
                        </a:solidFill>
                        <a:latin typeface="Lato"/>
                        <a:ea typeface="Lato"/>
                        <a:cs typeface="Lato"/>
                        <a:sym typeface="Lato"/>
                      </a:endParaRPr>
                    </a:p>
                  </a:txBody>
                  <a:tcPr marT="63500" marB="63500" marR="63500" marL="63500"/>
                </a:tc>
                <a:tc rowSpan="3">
                  <a:txBody>
                    <a:bodyPr/>
                    <a:lstStyle/>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Kaiarahi to work with an expert in the field to further develop leadership</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Kaiarahi to review and consolidate programmes</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Visit bi-lingual contexts and communicate findings with staff and community </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Continually review current practice and ensure curriculum delivery is contextual</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Embed identified practices in Te Puawaitanga o te Wairua</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Local marae day visit for Aroha and Mana</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Identify and purchase appropriate resources</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Contact an assessor to discuss movement towards bi-lingual</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Overnight Noho Wananga Planned for all of Te Puawaitanga students</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Visit bi-lingual contexts and communicate findings with staff and community </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Continually review current practice and ensure curriculum delivery is contextual</a:t>
                      </a:r>
                      <a:endParaRPr sz="12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
        <p:nvSpPr>
          <p:cNvPr id="239" name="Google Shape;239;p30"/>
          <p:cNvSpPr txBox="1"/>
          <p:nvPr/>
        </p:nvSpPr>
        <p:spPr>
          <a:xfrm>
            <a:off x="65800" y="667850"/>
            <a:ext cx="79839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solidFill>
                  <a:schemeClr val="dk1"/>
                </a:solidFill>
                <a:latin typeface="Lato"/>
                <a:ea typeface="Lato"/>
                <a:cs typeface="Lato"/>
                <a:sym typeface="Lato"/>
              </a:rPr>
              <a:t>Embed,  enhance  and develop bi-cultural practices, including the use of te Reo Māori schoolwide.</a:t>
            </a:r>
            <a:endParaRPr>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grpSp>
        <p:nvGrpSpPr>
          <p:cNvPr id="244" name="Google Shape;244;p31"/>
          <p:cNvGrpSpPr/>
          <p:nvPr/>
        </p:nvGrpSpPr>
        <p:grpSpPr>
          <a:xfrm>
            <a:off x="0" y="-9"/>
            <a:ext cx="9144000" cy="1017721"/>
            <a:chOff x="0" y="-9"/>
            <a:chExt cx="9144000" cy="1017721"/>
          </a:xfrm>
        </p:grpSpPr>
        <p:sp>
          <p:nvSpPr>
            <p:cNvPr id="245" name="Google Shape;245;p31"/>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46" name="Google Shape;246;p31"/>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247" name="Google Shape;247;p31"/>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248" name="Google Shape;248;p31"/>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4 - Annual Plan </a:t>
            </a:r>
            <a:endParaRPr sz="3020">
              <a:latin typeface="Lilita One"/>
              <a:ea typeface="Lilita One"/>
              <a:cs typeface="Lilita One"/>
              <a:sym typeface="Lilita One"/>
            </a:endParaRPr>
          </a:p>
        </p:txBody>
      </p:sp>
      <p:graphicFrame>
        <p:nvGraphicFramePr>
          <p:cNvPr id="249" name="Google Shape;249;p31"/>
          <p:cNvGraphicFramePr/>
          <p:nvPr/>
        </p:nvGraphicFramePr>
        <p:xfrm>
          <a:off x="202063" y="1163200"/>
          <a:ext cx="3000000" cy="3000000"/>
        </p:xfrm>
        <a:graphic>
          <a:graphicData uri="http://schemas.openxmlformats.org/drawingml/2006/table">
            <a:tbl>
              <a:tblPr>
                <a:noFill/>
                <a:tableStyleId>{81C6E213-1A63-4BFF-8E2E-AD5FA6871B8A}</a:tableStyleId>
              </a:tblPr>
              <a:tblGrid>
                <a:gridCol w="4084775"/>
                <a:gridCol w="4655075"/>
              </a:tblGrid>
              <a:tr h="10000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How</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Programmes</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our school is committed to the development of Te Puawaitanga o Te Wairua (Maori Enrichment Unit)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All students participating in Te Reo Māori me ōna Tikanga Māori lessons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Ensuring that daily protocol and the school environment increasingly reflect Tikanga Māori </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Working to increase  understandings about Māori culture, language and history for staff members who do not identify as Maori</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Our school is committed to providing support for Staff members, whanau and students who identify as Maori to ‘experience success for Maori, by Maori, as Maori’. </a:t>
                      </a:r>
                      <a:endParaRPr sz="1200">
                        <a:solidFill>
                          <a:schemeClr val="dk1"/>
                        </a:solidFill>
                        <a:latin typeface="Lato"/>
                        <a:ea typeface="Lato"/>
                        <a:cs typeface="Lato"/>
                        <a:sym typeface="Lato"/>
                      </a:endParaRPr>
                    </a:p>
                  </a:txBody>
                  <a:tcPr marT="63500" marB="63500" marR="63500" marL="63500"/>
                </a:tc>
                <a:tc rowSpan="3">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Te Reo Maori Specialist Teacher to teach each classroom for 45minutes a week.</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Development of a Te Reo and Tikanga teaching handbook.</a:t>
                      </a:r>
                      <a:endParaRPr sz="1100">
                        <a:solidFill>
                          <a:schemeClr val="dk1"/>
                        </a:solidFill>
                        <a:latin typeface="Lato"/>
                        <a:ea typeface="Lato"/>
                        <a:cs typeface="Lato"/>
                        <a:sym typeface="Lato"/>
                      </a:endParaRPr>
                    </a:p>
                    <a:p>
                      <a:pPr indent="-298450" lvl="0" marL="457200" marR="88900" rtl="0" algn="l">
                        <a:lnSpc>
                          <a:spcPct val="115000"/>
                        </a:lnSpc>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Build every teachers capacity in Te Reo Maori</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Te Reo Maori lessons held during 8am meetings to support in-class use of Te Reo Maori</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Develop a strategic plan and directions with clear goals and outcomes to move towards a bilingual unit. </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b="1" lang="en-GB" sz="1100">
                          <a:solidFill>
                            <a:schemeClr val="dk1"/>
                          </a:solidFill>
                          <a:latin typeface="Lato"/>
                          <a:ea typeface="Lato"/>
                          <a:cs typeface="Lato"/>
                          <a:sym typeface="Lato"/>
                        </a:rPr>
                        <a:t>The Te Ao Maori Handbook outlines</a:t>
                      </a:r>
                      <a:endParaRPr sz="1100">
                        <a:solidFill>
                          <a:schemeClr val="dk1"/>
                        </a:solidFill>
                        <a:latin typeface="Lato"/>
                        <a:ea typeface="Lato"/>
                        <a:cs typeface="Lato"/>
                        <a:sym typeface="Lato"/>
                      </a:endParaRPr>
                    </a:p>
                    <a:p>
                      <a:pPr indent="-298450" lvl="0" marL="9144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Kura Karakia (several)</a:t>
                      </a:r>
                      <a:endParaRPr sz="1100">
                        <a:solidFill>
                          <a:schemeClr val="dk1"/>
                        </a:solidFill>
                        <a:latin typeface="Lato"/>
                        <a:ea typeface="Lato"/>
                        <a:cs typeface="Lato"/>
                        <a:sym typeface="Lato"/>
                      </a:endParaRPr>
                    </a:p>
                    <a:p>
                      <a:pPr indent="-298450" lvl="0" marL="9144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Kura Waiata &amp; Haka</a:t>
                      </a:r>
                      <a:endParaRPr sz="1100">
                        <a:solidFill>
                          <a:schemeClr val="dk1"/>
                        </a:solidFill>
                        <a:latin typeface="Lato"/>
                        <a:ea typeface="Lato"/>
                        <a:cs typeface="Lato"/>
                        <a:sym typeface="Lato"/>
                      </a:endParaRPr>
                    </a:p>
                    <a:p>
                      <a:pPr indent="-298450" lvl="0" marL="9144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Powhiri - Welcoming protocol</a:t>
                      </a:r>
                      <a:endParaRPr sz="1100">
                        <a:solidFill>
                          <a:schemeClr val="dk1"/>
                        </a:solidFill>
                        <a:latin typeface="Lato"/>
                        <a:ea typeface="Lato"/>
                        <a:cs typeface="Lato"/>
                        <a:sym typeface="Lato"/>
                      </a:endParaRPr>
                    </a:p>
                    <a:p>
                      <a:pPr indent="-298450" lvl="0" marL="9144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Poroporoaki - farewells</a:t>
                      </a:r>
                      <a:endParaRPr sz="1100">
                        <a:solidFill>
                          <a:schemeClr val="dk1"/>
                        </a:solidFill>
                        <a:latin typeface="Lato"/>
                        <a:ea typeface="Lato"/>
                        <a:cs typeface="Lato"/>
                        <a:sym typeface="Lato"/>
                      </a:endParaRPr>
                    </a:p>
                    <a:p>
                      <a:pPr indent="0" lvl="0" marL="914400" rtl="0" algn="l">
                        <a:spcBef>
                          <a:spcPts val="0"/>
                        </a:spcBef>
                        <a:spcAft>
                          <a:spcPts val="0"/>
                        </a:spcAft>
                        <a:buNone/>
                      </a:pPr>
                      <a:r>
                        <a:t/>
                      </a:r>
                      <a:endParaRPr sz="1100">
                        <a:solidFill>
                          <a:schemeClr val="dk1"/>
                        </a:solidFill>
                        <a:latin typeface="Lato"/>
                        <a:ea typeface="Lato"/>
                        <a:cs typeface="Lato"/>
                        <a:sym typeface="Lato"/>
                      </a:endParaRPr>
                    </a:p>
                  </a:txBody>
                  <a:tcPr marT="63500" marB="63500" marR="63500" marL="63500"/>
                </a:tc>
              </a:tr>
              <a:tr h="603925">
                <a:tc vMerge="1"/>
                <a:tc vMerge="1"/>
              </a:tr>
              <a:tr h="603925">
                <a:tc vMerge="1"/>
                <a:tc vMerge="1"/>
              </a:tr>
            </a:tbl>
          </a:graphicData>
        </a:graphic>
      </p:graphicFrame>
      <p:sp>
        <p:nvSpPr>
          <p:cNvPr id="250" name="Google Shape;250;p31"/>
          <p:cNvSpPr txBox="1"/>
          <p:nvPr/>
        </p:nvSpPr>
        <p:spPr>
          <a:xfrm>
            <a:off x="65800" y="667850"/>
            <a:ext cx="79839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a:solidFill>
                  <a:schemeClr val="dk1"/>
                </a:solidFill>
                <a:latin typeface="Lato"/>
                <a:ea typeface="Lato"/>
                <a:cs typeface="Lato"/>
                <a:sym typeface="Lato"/>
              </a:rPr>
              <a:t>Embed,  enhance  and develop bi-cultural practices, including the use of te Reo Māori schoolwide.</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3" name="Google Shape;63;p14"/>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64" name="Google Shape;64;p14"/>
          <p:cNvPicPr preferRelativeResize="0"/>
          <p:nvPr/>
        </p:nvPicPr>
        <p:blipFill>
          <a:blip r:embed="rId3">
            <a:alphaModFix/>
          </a:blip>
          <a:stretch>
            <a:fillRect/>
          </a:stretch>
        </p:blipFill>
        <p:spPr>
          <a:xfrm>
            <a:off x="8276324" y="-9"/>
            <a:ext cx="867673" cy="1017721"/>
          </a:xfrm>
          <a:prstGeom prst="rect">
            <a:avLst/>
          </a:prstGeom>
          <a:noFill/>
          <a:ln>
            <a:noFill/>
          </a:ln>
        </p:spPr>
      </p:pic>
      <p:sp>
        <p:nvSpPr>
          <p:cNvPr id="65" name="Google Shape;65;p14"/>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GB" sz="3020">
                <a:latin typeface="Lilita One"/>
                <a:ea typeface="Lilita One"/>
                <a:cs typeface="Lilita One"/>
                <a:sym typeface="Lilita One"/>
              </a:rPr>
              <a:t>School Mission and Vision</a:t>
            </a:r>
            <a:endParaRPr sz="3020">
              <a:latin typeface="Lilita One"/>
              <a:ea typeface="Lilita One"/>
              <a:cs typeface="Lilita One"/>
              <a:sym typeface="Lilita One"/>
            </a:endParaRPr>
          </a:p>
        </p:txBody>
      </p:sp>
      <p:sp>
        <p:nvSpPr>
          <p:cNvPr id="66" name="Google Shape;66;p14"/>
          <p:cNvSpPr txBox="1"/>
          <p:nvPr/>
        </p:nvSpPr>
        <p:spPr>
          <a:xfrm>
            <a:off x="0" y="1295125"/>
            <a:ext cx="9144000" cy="3267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sz="3600">
                <a:solidFill>
                  <a:srgbClr val="38761D"/>
                </a:solidFill>
                <a:latin typeface="Lilita One"/>
                <a:ea typeface="Lilita One"/>
                <a:cs typeface="Lilita One"/>
                <a:sym typeface="Lilita One"/>
              </a:rPr>
              <a:t>Our Mission</a:t>
            </a:r>
            <a:endParaRPr b="1" sz="3600">
              <a:solidFill>
                <a:srgbClr val="38761D"/>
              </a:solidFill>
              <a:latin typeface="Lilita One"/>
              <a:ea typeface="Lilita One"/>
              <a:cs typeface="Lilita One"/>
              <a:sym typeface="Lilita One"/>
            </a:endParaRPr>
          </a:p>
          <a:p>
            <a:pPr indent="0" lvl="0" marL="0" rtl="0" algn="ctr">
              <a:lnSpc>
                <a:spcPct val="115000"/>
              </a:lnSpc>
              <a:spcBef>
                <a:spcPts val="0"/>
              </a:spcBef>
              <a:spcAft>
                <a:spcPts val="0"/>
              </a:spcAft>
              <a:buNone/>
            </a:pPr>
            <a:r>
              <a:rPr b="1" lang="en-GB" sz="2400">
                <a:solidFill>
                  <a:schemeClr val="dk1"/>
                </a:solidFill>
                <a:latin typeface="Lato"/>
                <a:ea typeface="Lato"/>
                <a:cs typeface="Lato"/>
                <a:sym typeface="Lato"/>
              </a:rPr>
              <a:t>To educate children to reach their full potential</a:t>
            </a:r>
            <a:endParaRPr b="1" sz="24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i="1" lang="en-GB">
                <a:solidFill>
                  <a:schemeClr val="dk1"/>
                </a:solidFill>
                <a:latin typeface="Lato"/>
                <a:ea typeface="Lato"/>
                <a:cs typeface="Lato"/>
                <a:sym typeface="Lato"/>
              </a:rPr>
              <a:t>We provide a holistic learning environment to develop the whole child - physically, emotionally, intellectually, socially and culturally. </a:t>
            </a:r>
            <a:endParaRPr i="1">
              <a:solidFill>
                <a:schemeClr val="dk1"/>
              </a:solidFill>
              <a:latin typeface="Lato"/>
              <a:ea typeface="Lato"/>
              <a:cs typeface="Lato"/>
              <a:sym typeface="Lato"/>
            </a:endParaRPr>
          </a:p>
          <a:p>
            <a:pPr indent="0" lvl="0" marL="0" rtl="0" algn="ctr">
              <a:lnSpc>
                <a:spcPct val="115000"/>
              </a:lnSpc>
              <a:spcBef>
                <a:spcPts val="0"/>
              </a:spcBef>
              <a:spcAft>
                <a:spcPts val="0"/>
              </a:spcAft>
              <a:buNone/>
            </a:pPr>
            <a:r>
              <a:t/>
            </a:r>
            <a:endParaRPr i="1">
              <a:solidFill>
                <a:schemeClr val="dk1"/>
              </a:solidFill>
              <a:latin typeface="Lato"/>
              <a:ea typeface="Lato"/>
              <a:cs typeface="Lato"/>
              <a:sym typeface="Lato"/>
            </a:endParaRPr>
          </a:p>
          <a:p>
            <a:pPr indent="0" lvl="0" marL="0" rtl="0" algn="ctr">
              <a:lnSpc>
                <a:spcPct val="115000"/>
              </a:lnSpc>
              <a:spcBef>
                <a:spcPts val="0"/>
              </a:spcBef>
              <a:spcAft>
                <a:spcPts val="0"/>
              </a:spcAft>
              <a:buNone/>
            </a:pPr>
            <a:r>
              <a:rPr b="1" lang="en-GB" sz="3600">
                <a:solidFill>
                  <a:srgbClr val="38761D"/>
                </a:solidFill>
                <a:latin typeface="Lilita One"/>
                <a:ea typeface="Lilita One"/>
                <a:cs typeface="Lilita One"/>
                <a:sym typeface="Lilita One"/>
              </a:rPr>
              <a:t>Our Vision</a:t>
            </a:r>
            <a:endParaRPr b="1" sz="3600">
              <a:solidFill>
                <a:schemeClr val="dk1"/>
              </a:solidFill>
              <a:latin typeface="Lilita One"/>
              <a:ea typeface="Lilita One"/>
              <a:cs typeface="Lilita One"/>
              <a:sym typeface="Lilita One"/>
            </a:endParaRPr>
          </a:p>
          <a:p>
            <a:pPr indent="0" lvl="0" marL="0" rtl="0" algn="ctr">
              <a:lnSpc>
                <a:spcPct val="115000"/>
              </a:lnSpc>
              <a:spcBef>
                <a:spcPts val="0"/>
              </a:spcBef>
              <a:spcAft>
                <a:spcPts val="0"/>
              </a:spcAft>
              <a:buNone/>
            </a:pPr>
            <a:r>
              <a:rPr b="1" i="1" lang="en-GB" sz="2400">
                <a:solidFill>
                  <a:schemeClr val="dk1"/>
                </a:solidFill>
                <a:latin typeface="Lato"/>
                <a:ea typeface="Lato"/>
                <a:cs typeface="Lato"/>
                <a:sym typeface="Lato"/>
              </a:rPr>
              <a:t>Mā te manaaki e tipu ai ngā kākano, hei te rākau teitei</a:t>
            </a:r>
            <a:endParaRPr b="1" sz="24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i="1" lang="en-GB">
                <a:solidFill>
                  <a:schemeClr val="dk1"/>
                </a:solidFill>
                <a:latin typeface="Lato"/>
                <a:ea typeface="Lato"/>
                <a:cs typeface="Lato"/>
                <a:sym typeface="Lato"/>
              </a:rPr>
              <a:t>We nurture the seed so the tree will grow strong</a:t>
            </a: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grpSp>
        <p:nvGrpSpPr>
          <p:cNvPr id="71" name="Google Shape;71;p15"/>
          <p:cNvGrpSpPr/>
          <p:nvPr/>
        </p:nvGrpSpPr>
        <p:grpSpPr>
          <a:xfrm>
            <a:off x="0" y="-9"/>
            <a:ext cx="9144000" cy="1017721"/>
            <a:chOff x="0" y="-9"/>
            <a:chExt cx="9144000" cy="1017721"/>
          </a:xfrm>
        </p:grpSpPr>
        <p:sp>
          <p:nvSpPr>
            <p:cNvPr id="72" name="Google Shape;72;p15"/>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3" name="Google Shape;73;p15"/>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74" name="Google Shape;74;p15"/>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75" name="Google Shape;75;p15"/>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GB" sz="3020">
                <a:latin typeface="Lilita One"/>
                <a:ea typeface="Lilita One"/>
                <a:cs typeface="Lilita One"/>
                <a:sym typeface="Lilita One"/>
              </a:rPr>
              <a:t>Values</a:t>
            </a:r>
            <a:endParaRPr sz="3020">
              <a:latin typeface="Lilita One"/>
              <a:ea typeface="Lilita One"/>
              <a:cs typeface="Lilita One"/>
              <a:sym typeface="Lilita One"/>
            </a:endParaRPr>
          </a:p>
        </p:txBody>
      </p:sp>
      <p:graphicFrame>
        <p:nvGraphicFramePr>
          <p:cNvPr id="76" name="Google Shape;76;p15"/>
          <p:cNvGraphicFramePr/>
          <p:nvPr/>
        </p:nvGraphicFramePr>
        <p:xfrm>
          <a:off x="209500" y="2137300"/>
          <a:ext cx="3000000" cy="3000000"/>
        </p:xfrm>
        <a:graphic>
          <a:graphicData uri="http://schemas.openxmlformats.org/drawingml/2006/table">
            <a:tbl>
              <a:tblPr>
                <a:noFill/>
                <a:tableStyleId>{81C6E213-1A63-4BFF-8E2E-AD5FA6871B8A}</a:tableStyleId>
              </a:tblPr>
              <a:tblGrid>
                <a:gridCol w="2150225"/>
                <a:gridCol w="2150225"/>
                <a:gridCol w="2150225"/>
                <a:gridCol w="2150225"/>
              </a:tblGrid>
              <a:tr h="269950">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Whanaungatanga</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Ako</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Kaitiakitanga</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lnSpc>
                          <a:spcPct val="115000"/>
                        </a:lnSpc>
                        <a:spcBef>
                          <a:spcPts val="0"/>
                        </a:spcBef>
                        <a:spcAft>
                          <a:spcPts val="0"/>
                        </a:spcAft>
                        <a:buNone/>
                      </a:pPr>
                      <a:r>
                        <a:rPr b="1" lang="en-GB">
                          <a:solidFill>
                            <a:srgbClr val="FFFFFF"/>
                          </a:solidFill>
                          <a:latin typeface="Lato"/>
                          <a:ea typeface="Lato"/>
                          <a:cs typeface="Lato"/>
                          <a:sym typeface="Lato"/>
                        </a:rPr>
                        <a:t>Aroha</a:t>
                      </a:r>
                      <a:endParaRPr b="1">
                        <a:solidFill>
                          <a:srgbClr val="FFFFFF"/>
                        </a:solidFill>
                        <a:latin typeface="Lato"/>
                        <a:ea typeface="Lato"/>
                        <a:cs typeface="Lato"/>
                        <a:sym typeface="Lato"/>
                      </a:endParaRPr>
                    </a:p>
                  </a:txBody>
                  <a:tcPr marT="63500" marB="63500" marR="63500" marL="63500">
                    <a:solidFill>
                      <a:srgbClr val="38761D"/>
                    </a:solidFill>
                  </a:tcPr>
                </a:tc>
              </a:tr>
              <a:tr h="12700">
                <a:tc>
                  <a:txBody>
                    <a:bodyPr/>
                    <a:lstStyle/>
                    <a:p>
                      <a:pPr indent="0" lvl="0" marL="0" rtl="0" algn="l">
                        <a:lnSpc>
                          <a:spcPct val="115000"/>
                        </a:lnSpc>
                        <a:spcBef>
                          <a:spcPts val="0"/>
                        </a:spcBef>
                        <a:spcAft>
                          <a:spcPts val="0"/>
                        </a:spcAft>
                        <a:buNone/>
                      </a:pPr>
                      <a:r>
                        <a:rPr lang="en-GB" sz="1200">
                          <a:latin typeface="Lato"/>
                          <a:ea typeface="Lato"/>
                          <a:cs typeface="Lato"/>
                          <a:sym typeface="Lato"/>
                        </a:rPr>
                        <a:t>Connecting with, caring for and respecting our school whanau</a:t>
                      </a:r>
                      <a:endParaRPr sz="1200">
                        <a:latin typeface="Lato"/>
                        <a:ea typeface="Lato"/>
                        <a:cs typeface="Lato"/>
                        <a:sym typeface="Lato"/>
                      </a:endParaRPr>
                    </a:p>
                  </a:txBody>
                  <a:tcPr marT="63500" marB="63500" marR="63500" marL="63500"/>
                </a:tc>
                <a:tc>
                  <a:txBody>
                    <a:bodyPr/>
                    <a:lstStyle/>
                    <a:p>
                      <a:pPr indent="0" lvl="0" marL="0" rtl="0" algn="l">
                        <a:lnSpc>
                          <a:spcPct val="115000"/>
                        </a:lnSpc>
                        <a:spcBef>
                          <a:spcPts val="0"/>
                        </a:spcBef>
                        <a:spcAft>
                          <a:spcPts val="0"/>
                        </a:spcAft>
                        <a:buNone/>
                      </a:pPr>
                      <a:r>
                        <a:rPr lang="en-GB" sz="1200">
                          <a:latin typeface="Lato"/>
                          <a:ea typeface="Lato"/>
                          <a:cs typeface="Lato"/>
                          <a:sym typeface="Lato"/>
                        </a:rPr>
                        <a:t>Learning together, accepting and succeeding in the challenges of learning and participating reciprocally. </a:t>
                      </a:r>
                      <a:endParaRPr sz="1200">
                        <a:latin typeface="Lato"/>
                        <a:ea typeface="Lato"/>
                        <a:cs typeface="Lato"/>
                        <a:sym typeface="Lato"/>
                      </a:endParaRPr>
                    </a:p>
                  </a:txBody>
                  <a:tcPr marT="63500" marB="63500" marR="63500" marL="63500"/>
                </a:tc>
                <a:tc>
                  <a:txBody>
                    <a:bodyPr/>
                    <a:lstStyle/>
                    <a:p>
                      <a:pPr indent="0" lvl="0" marL="0" rtl="0" algn="l">
                        <a:lnSpc>
                          <a:spcPct val="115000"/>
                        </a:lnSpc>
                        <a:spcBef>
                          <a:spcPts val="0"/>
                        </a:spcBef>
                        <a:spcAft>
                          <a:spcPts val="0"/>
                        </a:spcAft>
                        <a:buNone/>
                      </a:pPr>
                      <a:r>
                        <a:rPr lang="en-GB" sz="1200">
                          <a:latin typeface="Lato"/>
                          <a:ea typeface="Lato"/>
                          <a:cs typeface="Lato"/>
                          <a:sym typeface="Lato"/>
                        </a:rPr>
                        <a:t>Guardianship of our school and environment, on behalf of those who after us</a:t>
                      </a:r>
                      <a:endParaRPr sz="1200">
                        <a:latin typeface="Lato"/>
                        <a:ea typeface="Lato"/>
                        <a:cs typeface="Lato"/>
                        <a:sym typeface="Lato"/>
                      </a:endParaRPr>
                    </a:p>
                  </a:txBody>
                  <a:tcPr marT="63500" marB="63500" marR="63500" marL="63500"/>
                </a:tc>
                <a:tc>
                  <a:txBody>
                    <a:bodyPr/>
                    <a:lstStyle/>
                    <a:p>
                      <a:pPr indent="0" lvl="0" marL="0" rtl="0" algn="l">
                        <a:lnSpc>
                          <a:spcPct val="115000"/>
                        </a:lnSpc>
                        <a:spcBef>
                          <a:spcPts val="0"/>
                        </a:spcBef>
                        <a:spcAft>
                          <a:spcPts val="0"/>
                        </a:spcAft>
                        <a:buNone/>
                      </a:pPr>
                      <a:r>
                        <a:rPr lang="en-GB" sz="1200">
                          <a:latin typeface="Lato"/>
                          <a:ea typeface="Lato"/>
                          <a:cs typeface="Lato"/>
                          <a:sym typeface="Lato"/>
                        </a:rPr>
                        <a:t>Caring for each other in our school, community, and environment respecting and valuing each other</a:t>
                      </a:r>
                      <a:endParaRPr sz="1200">
                        <a:latin typeface="Lato"/>
                        <a:ea typeface="Lato"/>
                        <a:cs typeface="Lato"/>
                        <a:sym typeface="Lato"/>
                      </a:endParaRPr>
                    </a:p>
                  </a:txBody>
                  <a:tcPr marT="63500" marB="63500" marR="63500" marL="63500"/>
                </a:tc>
              </a:tr>
            </a:tbl>
          </a:graphicData>
        </a:graphic>
      </p:graphicFrame>
      <p:sp>
        <p:nvSpPr>
          <p:cNvPr id="77" name="Google Shape;77;p15"/>
          <p:cNvSpPr txBox="1"/>
          <p:nvPr/>
        </p:nvSpPr>
        <p:spPr>
          <a:xfrm>
            <a:off x="116400" y="1071825"/>
            <a:ext cx="8911200" cy="891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i="1" lang="en-GB">
                <a:latin typeface="Lato"/>
                <a:ea typeface="Lato"/>
                <a:cs typeface="Lato"/>
                <a:sym typeface="Lato"/>
              </a:rPr>
              <a:t>Matipo School is a ‘WAKA’, Our curriculum is a waka; That carries the children in this local area from one ‘place’.... to another…</a:t>
            </a:r>
            <a:endParaRPr i="1">
              <a:latin typeface="Lato"/>
              <a:ea typeface="Lato"/>
              <a:cs typeface="Lato"/>
              <a:sym typeface="Lato"/>
            </a:endParaRPr>
          </a:p>
          <a:p>
            <a:pPr indent="0" lvl="0" marL="0" rtl="0" algn="l">
              <a:lnSpc>
                <a:spcPct val="115000"/>
              </a:lnSpc>
              <a:spcBef>
                <a:spcPts val="0"/>
              </a:spcBef>
              <a:spcAft>
                <a:spcPts val="0"/>
              </a:spcAft>
              <a:buNone/>
            </a:pPr>
            <a:r>
              <a:rPr b="1" lang="en-GB">
                <a:solidFill>
                  <a:schemeClr val="dk1"/>
                </a:solidFill>
                <a:latin typeface="Calibri"/>
                <a:ea typeface="Calibri"/>
                <a:cs typeface="Calibri"/>
                <a:sym typeface="Calibri"/>
              </a:rPr>
              <a:t>Our school values are</a:t>
            </a:r>
            <a:endParaRPr b="1">
              <a:solidFill>
                <a:srgbClr val="38761D"/>
              </a:solidFill>
              <a:latin typeface="Lato"/>
              <a:ea typeface="Lato"/>
              <a:cs typeface="Lato"/>
              <a:sym typeface="Lato"/>
            </a:endParaRPr>
          </a:p>
        </p:txBody>
      </p:sp>
      <p:sp>
        <p:nvSpPr>
          <p:cNvPr id="78" name="Google Shape;78;p15"/>
          <p:cNvSpPr txBox="1"/>
          <p:nvPr/>
        </p:nvSpPr>
        <p:spPr>
          <a:xfrm>
            <a:off x="209500" y="3651325"/>
            <a:ext cx="8601000" cy="1006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GB" sz="1200">
                <a:solidFill>
                  <a:schemeClr val="dk1"/>
                </a:solidFill>
                <a:latin typeface="Lato"/>
                <a:ea typeface="Lato"/>
                <a:cs typeface="Lato"/>
                <a:sym typeface="Lato"/>
              </a:rPr>
              <a:t>Our Curriculum, </a:t>
            </a:r>
            <a:r>
              <a:rPr lang="en-GB" sz="1200">
                <a:solidFill>
                  <a:schemeClr val="dk1"/>
                </a:solidFill>
                <a:latin typeface="Lato"/>
                <a:ea typeface="Lato"/>
                <a:cs typeface="Lato"/>
                <a:sym typeface="Lato"/>
              </a:rPr>
              <a:t>o</a:t>
            </a:r>
            <a:r>
              <a:rPr lang="en-GB" sz="1200">
                <a:solidFill>
                  <a:schemeClr val="dk1"/>
                </a:solidFill>
                <a:latin typeface="Lato"/>
                <a:ea typeface="Lato"/>
                <a:cs typeface="Lato"/>
                <a:sym typeface="Lato"/>
              </a:rPr>
              <a:t>ur Principles are based on </a:t>
            </a:r>
            <a:r>
              <a:rPr b="1" lang="en-GB" sz="1200">
                <a:solidFill>
                  <a:schemeClr val="dk1"/>
                </a:solidFill>
                <a:latin typeface="Lato"/>
                <a:ea typeface="Lato"/>
                <a:cs typeface="Lato"/>
                <a:sym typeface="Lato"/>
              </a:rPr>
              <a:t>h</a:t>
            </a:r>
            <a:r>
              <a:rPr b="1" lang="en-GB" sz="1200">
                <a:solidFill>
                  <a:schemeClr val="dk1"/>
                </a:solidFill>
                <a:latin typeface="Lato"/>
                <a:ea typeface="Lato"/>
                <a:cs typeface="Lato"/>
                <a:sym typeface="Lato"/>
              </a:rPr>
              <a:t>igh expectations: </a:t>
            </a:r>
            <a:r>
              <a:rPr lang="en-GB" sz="1200">
                <a:solidFill>
                  <a:schemeClr val="dk1"/>
                </a:solidFill>
                <a:latin typeface="Lato"/>
                <a:ea typeface="Lato"/>
                <a:cs typeface="Lato"/>
                <a:sym typeface="Lato"/>
              </a:rPr>
              <a:t>Our curriculum supports and empowers all students to learn and achieve personal excellence, regardless of their individual circumstances.</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grpSp>
        <p:nvGrpSpPr>
          <p:cNvPr id="83" name="Google Shape;83;p16"/>
          <p:cNvGrpSpPr/>
          <p:nvPr/>
        </p:nvGrpSpPr>
        <p:grpSpPr>
          <a:xfrm>
            <a:off x="0" y="-9"/>
            <a:ext cx="9144000" cy="1017721"/>
            <a:chOff x="0" y="-9"/>
            <a:chExt cx="9144000" cy="1017721"/>
          </a:xfrm>
        </p:grpSpPr>
        <p:sp>
          <p:nvSpPr>
            <p:cNvPr id="84" name="Google Shape;84;p16"/>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5" name="Google Shape;85;p16"/>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86" name="Google Shape;86;p16"/>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87" name="Google Shape;87;p16"/>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School Learning</a:t>
            </a:r>
            <a:endParaRPr sz="3020">
              <a:latin typeface="Lilita One"/>
              <a:ea typeface="Lilita One"/>
              <a:cs typeface="Lilita One"/>
              <a:sym typeface="Lilita One"/>
            </a:endParaRPr>
          </a:p>
        </p:txBody>
      </p:sp>
      <p:graphicFrame>
        <p:nvGraphicFramePr>
          <p:cNvPr id="88" name="Google Shape;88;p16"/>
          <p:cNvGraphicFramePr/>
          <p:nvPr/>
        </p:nvGraphicFramePr>
        <p:xfrm>
          <a:off x="163350" y="1017725"/>
          <a:ext cx="3000000" cy="3000000"/>
        </p:xfrm>
        <a:graphic>
          <a:graphicData uri="http://schemas.openxmlformats.org/drawingml/2006/table">
            <a:tbl>
              <a:tblPr>
                <a:noFill/>
                <a:tableStyleId>{81C6E213-1A63-4BFF-8E2E-AD5FA6871B8A}</a:tableStyleId>
              </a:tblPr>
              <a:tblGrid>
                <a:gridCol w="537900"/>
                <a:gridCol w="2759800"/>
                <a:gridCol w="2759800"/>
                <a:gridCol w="2759800"/>
              </a:tblGrid>
              <a:tr h="394250">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Year</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a:solidFill>
                            <a:srgbClr val="FFFFFF"/>
                          </a:solidFill>
                          <a:latin typeface="Lato"/>
                          <a:ea typeface="Lato"/>
                          <a:cs typeface="Lato"/>
                          <a:sym typeface="Lato"/>
                        </a:rPr>
                        <a:t>Mathematics</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a:solidFill>
                            <a:srgbClr val="FFFFFF"/>
                          </a:solidFill>
                          <a:latin typeface="Lato"/>
                          <a:ea typeface="Lato"/>
                          <a:cs typeface="Lato"/>
                          <a:sym typeface="Lato"/>
                        </a:rPr>
                        <a:t>Reading</a:t>
                      </a:r>
                      <a:endParaRPr b="1">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a:solidFill>
                            <a:srgbClr val="FFFFFF"/>
                          </a:solidFill>
                          <a:latin typeface="Lato"/>
                          <a:ea typeface="Lato"/>
                          <a:cs typeface="Lato"/>
                          <a:sym typeface="Lato"/>
                        </a:rPr>
                        <a:t>Writing</a:t>
                      </a:r>
                      <a:endParaRPr b="1">
                        <a:solidFill>
                          <a:srgbClr val="FFFFFF"/>
                        </a:solidFill>
                        <a:latin typeface="Lato"/>
                        <a:ea typeface="Lato"/>
                        <a:cs typeface="Lato"/>
                        <a:sym typeface="Lato"/>
                      </a:endParaRPr>
                    </a:p>
                  </a:txBody>
                  <a:tcPr marT="63500" marB="63500" marR="63500" marL="63500">
                    <a:solidFill>
                      <a:srgbClr val="38761D"/>
                    </a:solidFill>
                  </a:tcPr>
                </a:tc>
              </a:tr>
              <a:tr h="1257150">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2019</a:t>
                      </a:r>
                      <a:endParaRPr b="1" sz="1200">
                        <a:solidFill>
                          <a:srgbClr val="FFFFFF"/>
                        </a:solidFill>
                        <a:latin typeface="Lato"/>
                        <a:ea typeface="Lato"/>
                        <a:cs typeface="Lato"/>
                        <a:sym typeface="Lato"/>
                      </a:endParaRPr>
                    </a:p>
                  </a:txBody>
                  <a:tcPr marT="63500" marB="63500" marR="63500" marL="63500" anchor="ctr">
                    <a:solidFill>
                      <a:srgbClr val="38761D"/>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2019, 83%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73%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73% meeting or exceeding their year group expectation</a:t>
                      </a:r>
                      <a:endParaRPr sz="1100">
                        <a:solidFill>
                          <a:schemeClr val="dk1"/>
                        </a:solidFill>
                        <a:latin typeface="Lato"/>
                        <a:ea typeface="Lato"/>
                        <a:cs typeface="Lato"/>
                        <a:sym typeface="Lato"/>
                      </a:endParaRPr>
                    </a:p>
                  </a:txBody>
                  <a:tcPr marT="63500" marB="63500" marR="63500" marL="63500">
                    <a:solidFill>
                      <a:srgbClr val="FFFFFF"/>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2019, 69%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63%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58% meeting or exceeding their year group expectation</a:t>
                      </a:r>
                      <a:endParaRPr sz="1100">
                        <a:latin typeface="Lato"/>
                        <a:ea typeface="Lato"/>
                        <a:cs typeface="Lato"/>
                        <a:sym typeface="Lato"/>
                      </a:endParaRPr>
                    </a:p>
                  </a:txBody>
                  <a:tcPr marT="63500" marB="63500" marR="63500" marL="63500">
                    <a:solidFill>
                      <a:srgbClr val="FFFFFF"/>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2019, 63%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50%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40% meeting or exceeding their year group expectation</a:t>
                      </a:r>
                      <a:endParaRPr sz="1100">
                        <a:latin typeface="Lato"/>
                        <a:ea typeface="Lato"/>
                        <a:cs typeface="Lato"/>
                        <a:sym typeface="Lato"/>
                      </a:endParaRPr>
                    </a:p>
                  </a:txBody>
                  <a:tcPr marT="63500" marB="63500" marR="63500" marL="63500">
                    <a:solidFill>
                      <a:srgbClr val="FFFFFF"/>
                    </a:solidFill>
                  </a:tcPr>
                </a:tc>
              </a:tr>
              <a:tr h="1257150">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2020</a:t>
                      </a:r>
                      <a:endParaRPr b="1" sz="1200">
                        <a:solidFill>
                          <a:srgbClr val="FFFFFF"/>
                        </a:solidFill>
                        <a:latin typeface="Lato"/>
                        <a:ea typeface="Lato"/>
                        <a:cs typeface="Lato"/>
                        <a:sym typeface="Lato"/>
                      </a:endParaRPr>
                    </a:p>
                  </a:txBody>
                  <a:tcPr marT="63500" marB="63500" marR="63500" marL="63500" anchor="ctr">
                    <a:solidFill>
                      <a:srgbClr val="38761D"/>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2020, 85%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73% meeting or exceeding their year group expectation </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78% meeting or exceeding their year group expectation</a:t>
                      </a:r>
                      <a:endParaRPr sz="1100">
                        <a:solidFill>
                          <a:schemeClr val="dk1"/>
                        </a:solidFill>
                        <a:latin typeface="Lato"/>
                        <a:ea typeface="Lato"/>
                        <a:cs typeface="Lato"/>
                        <a:sym typeface="Lato"/>
                      </a:endParaRPr>
                    </a:p>
                  </a:txBody>
                  <a:tcPr marT="63500" marB="63500" marR="63500" marL="63500">
                    <a:solidFill>
                      <a:srgbClr val="FFFFFF"/>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2020, 71%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53% meeting or exceeding their year group expectation </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56% meeting or exceeding their year group expectation</a:t>
                      </a:r>
                      <a:endParaRPr sz="1100">
                        <a:solidFill>
                          <a:schemeClr val="dk1"/>
                        </a:solidFill>
                        <a:latin typeface="Lato"/>
                        <a:ea typeface="Lato"/>
                        <a:cs typeface="Lato"/>
                        <a:sym typeface="Lato"/>
                      </a:endParaRPr>
                    </a:p>
                  </a:txBody>
                  <a:tcPr marT="63500" marB="63500" marR="63500" marL="63500">
                    <a:solidFill>
                      <a:srgbClr val="FFFFFF"/>
                    </a:solidFill>
                  </a:tcPr>
                </a:tc>
                <a:tc>
                  <a:txBody>
                    <a:bodyPr/>
                    <a:lstStyle/>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At the end of 2020, 57% of all students were meeting or exceeding their year group expectation</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Māori students were achieving 38% meeting or exceeding their year group expectation </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sz="1100">
                          <a:solidFill>
                            <a:schemeClr val="dk1"/>
                          </a:solidFill>
                          <a:latin typeface="Lato"/>
                          <a:ea typeface="Lato"/>
                          <a:cs typeface="Lato"/>
                          <a:sym typeface="Lato"/>
                        </a:rPr>
                        <a:t>Pasifika students were achieving 38% meeting or exceeding their year group expectation</a:t>
                      </a:r>
                      <a:endParaRPr sz="1100">
                        <a:latin typeface="Lato"/>
                        <a:ea typeface="Lato"/>
                        <a:cs typeface="Lato"/>
                        <a:sym typeface="Lato"/>
                      </a:endParaRPr>
                    </a:p>
                  </a:txBody>
                  <a:tcPr marT="63500" marB="63500" marR="63500" marL="63500">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grpSp>
        <p:nvGrpSpPr>
          <p:cNvPr id="93" name="Google Shape;93;p17"/>
          <p:cNvGrpSpPr/>
          <p:nvPr/>
        </p:nvGrpSpPr>
        <p:grpSpPr>
          <a:xfrm>
            <a:off x="0" y="-9"/>
            <a:ext cx="9144000" cy="1017721"/>
            <a:chOff x="0" y="-9"/>
            <a:chExt cx="9144000" cy="1017721"/>
          </a:xfrm>
        </p:grpSpPr>
        <p:sp>
          <p:nvSpPr>
            <p:cNvPr id="94" name="Google Shape;94;p17"/>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5" name="Google Shape;95;p17"/>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96" name="Google Shape;96;p17"/>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97" name="Google Shape;97;p17"/>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GB" sz="3000">
                <a:latin typeface="Lilita One"/>
                <a:ea typeface="Lilita One"/>
                <a:cs typeface="Lilita One"/>
                <a:sym typeface="Lilita One"/>
              </a:rPr>
              <a:t>Achievement Targets for 2022</a:t>
            </a:r>
            <a:endParaRPr sz="3000">
              <a:latin typeface="Lilita One"/>
              <a:ea typeface="Lilita One"/>
              <a:cs typeface="Lilita One"/>
              <a:sym typeface="Lilita One"/>
            </a:endParaRPr>
          </a:p>
        </p:txBody>
      </p:sp>
      <p:graphicFrame>
        <p:nvGraphicFramePr>
          <p:cNvPr id="98" name="Google Shape;98;p17"/>
          <p:cNvGraphicFramePr/>
          <p:nvPr/>
        </p:nvGraphicFramePr>
        <p:xfrm>
          <a:off x="414463" y="2617000"/>
          <a:ext cx="3000000" cy="3000000"/>
        </p:xfrm>
        <a:graphic>
          <a:graphicData uri="http://schemas.openxmlformats.org/drawingml/2006/table">
            <a:tbl>
              <a:tblPr>
                <a:noFill/>
                <a:tableStyleId>{81C6E213-1A63-4BFF-8E2E-AD5FA6871B8A}</a:tableStyleId>
              </a:tblPr>
              <a:tblGrid>
                <a:gridCol w="1827525"/>
                <a:gridCol w="6324825"/>
              </a:tblGrid>
              <a:tr h="12700">
                <a:tc>
                  <a:txBody>
                    <a:bodyPr/>
                    <a:lstStyle/>
                    <a:p>
                      <a:pPr indent="0" lvl="0" marL="0" rtl="0" algn="l">
                        <a:spcBef>
                          <a:spcPts val="0"/>
                        </a:spcBef>
                        <a:spcAft>
                          <a:spcPts val="0"/>
                        </a:spcAft>
                        <a:buNone/>
                      </a:pPr>
                      <a:r>
                        <a:rPr b="1" lang="en-GB" sz="1200">
                          <a:solidFill>
                            <a:srgbClr val="38761D"/>
                          </a:solidFill>
                          <a:latin typeface="Lato"/>
                          <a:ea typeface="Lato"/>
                          <a:cs typeface="Lato"/>
                          <a:sym typeface="Lato"/>
                        </a:rPr>
                        <a:t>Mathematics Target</a:t>
                      </a:r>
                      <a:endParaRPr b="1" sz="1200">
                        <a:solidFill>
                          <a:srgbClr val="38761D"/>
                        </a:solidFill>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85% of all students are meeting or exceeding their year group expectation in Mathematics. </a:t>
                      </a:r>
                      <a:endParaRPr b="1" sz="1200">
                        <a:solidFill>
                          <a:srgbClr val="FFFFFF"/>
                        </a:solidFill>
                        <a:latin typeface="Lato"/>
                        <a:ea typeface="Lato"/>
                        <a:cs typeface="Lato"/>
                        <a:sym typeface="Lato"/>
                      </a:endParaRPr>
                    </a:p>
                  </a:txBody>
                  <a:tcPr marT="63500" marB="63500" marR="63500" marL="63500">
                    <a:solidFill>
                      <a:srgbClr val="38761D"/>
                    </a:solidFill>
                  </a:tcPr>
                </a:tc>
              </a:tr>
              <a:tr h="12700">
                <a:tc>
                  <a:txBody>
                    <a:bodyPr/>
                    <a:lstStyle/>
                    <a:p>
                      <a:pPr indent="0" lvl="0" marL="0" rtl="0" algn="l">
                        <a:spcBef>
                          <a:spcPts val="0"/>
                        </a:spcBef>
                        <a:spcAft>
                          <a:spcPts val="0"/>
                        </a:spcAft>
                        <a:buNone/>
                      </a:pPr>
                      <a:r>
                        <a:rPr b="1" lang="en-GB" sz="1200">
                          <a:solidFill>
                            <a:srgbClr val="38761D"/>
                          </a:solidFill>
                          <a:latin typeface="Lato"/>
                          <a:ea typeface="Lato"/>
                          <a:cs typeface="Lato"/>
                          <a:sym typeface="Lato"/>
                        </a:rPr>
                        <a:t>Reading Target</a:t>
                      </a:r>
                      <a:endParaRPr b="1" sz="1200">
                        <a:solidFill>
                          <a:srgbClr val="38761D"/>
                        </a:solidFill>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7</a:t>
                      </a:r>
                      <a:r>
                        <a:rPr b="1" lang="en-GB" sz="1200">
                          <a:solidFill>
                            <a:srgbClr val="FFFFFF"/>
                          </a:solidFill>
                          <a:latin typeface="Lato"/>
                          <a:ea typeface="Lato"/>
                          <a:cs typeface="Lato"/>
                          <a:sym typeface="Lato"/>
                        </a:rPr>
                        <a:t>5% of all  students are meeting or exceeding their year group expectation in Reading. </a:t>
                      </a:r>
                      <a:endParaRPr b="1" sz="1200">
                        <a:solidFill>
                          <a:srgbClr val="FFFFFF"/>
                        </a:solidFill>
                        <a:latin typeface="Lato"/>
                        <a:ea typeface="Lato"/>
                        <a:cs typeface="Lato"/>
                        <a:sym typeface="Lato"/>
                      </a:endParaRPr>
                    </a:p>
                  </a:txBody>
                  <a:tcPr marT="63500" marB="63500" marR="63500" marL="63500">
                    <a:solidFill>
                      <a:srgbClr val="38761D"/>
                    </a:solidFill>
                  </a:tcPr>
                </a:tc>
              </a:tr>
              <a:tr h="12700">
                <a:tc>
                  <a:txBody>
                    <a:bodyPr/>
                    <a:lstStyle/>
                    <a:p>
                      <a:pPr indent="0" lvl="0" marL="0" rtl="0" algn="l">
                        <a:spcBef>
                          <a:spcPts val="0"/>
                        </a:spcBef>
                        <a:spcAft>
                          <a:spcPts val="0"/>
                        </a:spcAft>
                        <a:buNone/>
                      </a:pPr>
                      <a:r>
                        <a:rPr b="1" lang="en-GB" sz="1200">
                          <a:solidFill>
                            <a:srgbClr val="38761D"/>
                          </a:solidFill>
                          <a:latin typeface="Lato"/>
                          <a:ea typeface="Lato"/>
                          <a:cs typeface="Lato"/>
                          <a:sym typeface="Lato"/>
                        </a:rPr>
                        <a:t>Writing Target</a:t>
                      </a:r>
                      <a:endParaRPr b="1" sz="1200">
                        <a:solidFill>
                          <a:srgbClr val="38761D"/>
                        </a:solidFill>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70% of all students are meeting or exceeding their year group expectation in Writing. </a:t>
                      </a:r>
                      <a:endParaRPr b="1" sz="1200">
                        <a:solidFill>
                          <a:srgbClr val="FFFFFF"/>
                        </a:solidFill>
                        <a:latin typeface="Lato"/>
                        <a:ea typeface="Lato"/>
                        <a:cs typeface="Lato"/>
                        <a:sym typeface="Lato"/>
                      </a:endParaRPr>
                    </a:p>
                  </a:txBody>
                  <a:tcPr marT="63500" marB="63500" marR="63500" marL="63500">
                    <a:solidFill>
                      <a:srgbClr val="38761D"/>
                    </a:solidFill>
                  </a:tcPr>
                </a:tc>
              </a:tr>
              <a:tr h="12700">
                <a:tc>
                  <a:txBody>
                    <a:bodyPr/>
                    <a:lstStyle/>
                    <a:p>
                      <a:pPr indent="0" lvl="0" marL="0" rtl="0" algn="l">
                        <a:spcBef>
                          <a:spcPts val="0"/>
                        </a:spcBef>
                        <a:spcAft>
                          <a:spcPts val="0"/>
                        </a:spcAft>
                        <a:buNone/>
                      </a:pPr>
                      <a:r>
                        <a:rPr b="1" lang="en-GB" sz="1200">
                          <a:solidFill>
                            <a:srgbClr val="38761D"/>
                          </a:solidFill>
                          <a:latin typeface="Lato"/>
                          <a:ea typeface="Lato"/>
                          <a:cs typeface="Lato"/>
                          <a:sym typeface="Lato"/>
                        </a:rPr>
                        <a:t>Acceleration Target</a:t>
                      </a:r>
                      <a:endParaRPr b="1" sz="1200">
                        <a:solidFill>
                          <a:srgbClr val="38761D"/>
                        </a:solidFill>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20% accelerated progress made across all core curriculum areas</a:t>
                      </a:r>
                      <a:endParaRPr b="1" sz="1200">
                        <a:solidFill>
                          <a:srgbClr val="FFFFFF"/>
                        </a:solidFill>
                        <a:latin typeface="Lato"/>
                        <a:ea typeface="Lato"/>
                        <a:cs typeface="Lato"/>
                        <a:sym typeface="Lato"/>
                      </a:endParaRPr>
                    </a:p>
                  </a:txBody>
                  <a:tcPr marT="63500" marB="63500" marR="63500" marL="63500">
                    <a:solidFill>
                      <a:srgbClr val="38761D"/>
                    </a:solidFill>
                  </a:tcPr>
                </a:tc>
              </a:tr>
            </a:tbl>
          </a:graphicData>
        </a:graphic>
      </p:graphicFrame>
      <p:sp>
        <p:nvSpPr>
          <p:cNvPr id="99" name="Google Shape;99;p17"/>
          <p:cNvSpPr txBox="1"/>
          <p:nvPr/>
        </p:nvSpPr>
        <p:spPr>
          <a:xfrm>
            <a:off x="460600" y="1140575"/>
            <a:ext cx="80601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Lato"/>
                <a:ea typeface="Lato"/>
                <a:cs typeface="Lato"/>
                <a:sym typeface="Lato"/>
              </a:rPr>
              <a:t>Achievement</a:t>
            </a:r>
            <a:r>
              <a:rPr lang="en-GB">
                <a:latin typeface="Lato"/>
                <a:ea typeface="Lato"/>
                <a:cs typeface="Lato"/>
                <a:sym typeface="Lato"/>
              </a:rPr>
              <a:t> targets have been set based on previous data trends, across the school based on previous data analysis. These </a:t>
            </a:r>
            <a:r>
              <a:rPr lang="en-GB">
                <a:latin typeface="Lato"/>
                <a:ea typeface="Lato"/>
                <a:cs typeface="Lato"/>
                <a:sym typeface="Lato"/>
              </a:rPr>
              <a:t>achievement</a:t>
            </a:r>
            <a:r>
              <a:rPr lang="en-GB">
                <a:latin typeface="Lato"/>
                <a:ea typeface="Lato"/>
                <a:cs typeface="Lato"/>
                <a:sym typeface="Lato"/>
              </a:rPr>
              <a:t> targets are reviewed annually to </a:t>
            </a:r>
            <a:r>
              <a:rPr lang="en-GB">
                <a:latin typeface="Lato"/>
                <a:ea typeface="Lato"/>
                <a:cs typeface="Lato"/>
                <a:sym typeface="Lato"/>
              </a:rPr>
              <a:t>continuously make academic gains across the all year levels.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grpSp>
        <p:nvGrpSpPr>
          <p:cNvPr id="104" name="Google Shape;104;p18"/>
          <p:cNvGrpSpPr/>
          <p:nvPr/>
        </p:nvGrpSpPr>
        <p:grpSpPr>
          <a:xfrm>
            <a:off x="0" y="-9"/>
            <a:ext cx="9144000" cy="1017721"/>
            <a:chOff x="0" y="-9"/>
            <a:chExt cx="9144000" cy="1017721"/>
          </a:xfrm>
        </p:grpSpPr>
        <p:sp>
          <p:nvSpPr>
            <p:cNvPr id="105" name="Google Shape;105;p18"/>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6" name="Google Shape;106;p18"/>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07" name="Google Shape;107;p18"/>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08" name="Google Shape;108;p18"/>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100"/>
              <a:buNone/>
            </a:pPr>
            <a:r>
              <a:rPr b="1" lang="en-GB" sz="3000">
                <a:latin typeface="Lilita One"/>
                <a:ea typeface="Lilita One"/>
                <a:cs typeface="Lilita One"/>
                <a:sym typeface="Lilita One"/>
              </a:rPr>
              <a:t>School Organisation and Structure</a:t>
            </a:r>
            <a:endParaRPr sz="3000">
              <a:latin typeface="Lilita One"/>
              <a:ea typeface="Lilita One"/>
              <a:cs typeface="Lilita One"/>
              <a:sym typeface="Lilita One"/>
            </a:endParaRPr>
          </a:p>
        </p:txBody>
      </p:sp>
      <p:graphicFrame>
        <p:nvGraphicFramePr>
          <p:cNvPr id="109" name="Google Shape;109;p18"/>
          <p:cNvGraphicFramePr/>
          <p:nvPr/>
        </p:nvGraphicFramePr>
        <p:xfrm>
          <a:off x="163350" y="1017725"/>
          <a:ext cx="3000000" cy="3000000"/>
        </p:xfrm>
        <a:graphic>
          <a:graphicData uri="http://schemas.openxmlformats.org/drawingml/2006/table">
            <a:tbl>
              <a:tblPr>
                <a:noFill/>
                <a:tableStyleId>{81C6E213-1A63-4BFF-8E2E-AD5FA6871B8A}</a:tableStyleId>
              </a:tblPr>
              <a:tblGrid>
                <a:gridCol w="1510925"/>
                <a:gridCol w="7191825"/>
              </a:tblGrid>
              <a:tr h="865350">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Health and Safety</a:t>
                      </a:r>
                      <a:endParaRPr b="1" sz="1200">
                        <a:solidFill>
                          <a:srgbClr val="FFFFFF"/>
                        </a:solidFill>
                        <a:latin typeface="Lato"/>
                        <a:ea typeface="Lato"/>
                        <a:cs typeface="Lato"/>
                        <a:sym typeface="Lato"/>
                      </a:endParaRPr>
                    </a:p>
                  </a:txBody>
                  <a:tcPr marT="63500" marB="63500" marR="63500" marL="63500" anchor="ctr">
                    <a:solidFill>
                      <a:srgbClr val="38761D"/>
                    </a:solidFill>
                  </a:tcPr>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Policies and procedures are through</a:t>
                      </a:r>
                      <a:r>
                        <a:rPr lang="en-GB" sz="1200">
                          <a:solidFill>
                            <a:srgbClr val="0000FF"/>
                          </a:solidFill>
                          <a:latin typeface="Lato"/>
                          <a:ea typeface="Lato"/>
                          <a:cs typeface="Lato"/>
                          <a:sym typeface="Lato"/>
                        </a:rPr>
                        <a:t> </a:t>
                      </a:r>
                      <a:r>
                        <a:rPr lang="en-GB" sz="1200" u="sng">
                          <a:solidFill>
                            <a:srgbClr val="0000FF"/>
                          </a:solidFill>
                          <a:latin typeface="Lato"/>
                          <a:ea typeface="Lato"/>
                          <a:cs typeface="Lato"/>
                          <a:sym typeface="Lato"/>
                          <a:hlinkClick r:id="rId4">
                            <a:extLst>
                              <a:ext uri="{A12FA001-AC4F-418D-AE19-62706E023703}">
                                <ahyp:hlinkClr val="tx"/>
                              </a:ext>
                            </a:extLst>
                          </a:hlinkClick>
                        </a:rPr>
                        <a:t>SchoolDocs</a:t>
                      </a:r>
                      <a:r>
                        <a:rPr lang="en-GB" sz="1200">
                          <a:solidFill>
                            <a:srgbClr val="134F5C"/>
                          </a:solidFill>
                          <a:latin typeface="Lato"/>
                          <a:ea typeface="Lato"/>
                          <a:cs typeface="Lato"/>
                          <a:sym typeface="Lato"/>
                        </a:rPr>
                        <a:t> </a:t>
                      </a:r>
                      <a:r>
                        <a:rPr lang="en-GB" sz="1200">
                          <a:solidFill>
                            <a:schemeClr val="dk1"/>
                          </a:solidFill>
                          <a:latin typeface="Lato"/>
                          <a:ea typeface="Lato"/>
                          <a:cs typeface="Lato"/>
                          <a:sym typeface="Lato"/>
                        </a:rPr>
                        <a:t>and will be well monitored and regularly reviewed by the Board (Commissioner, Bruce Adin), staff, and the community. We have a staff member who is delegated responsibility for staff health and safety practice, a health and safety folder, evacuation practice details etc. Accident and first aid data is collected and analysed each month. </a:t>
                      </a:r>
                      <a:endParaRPr sz="1200">
                        <a:solidFill>
                          <a:schemeClr val="dk1"/>
                        </a:solidFill>
                        <a:latin typeface="Lato"/>
                        <a:ea typeface="Lato"/>
                        <a:cs typeface="Lato"/>
                        <a:sym typeface="Lato"/>
                      </a:endParaRPr>
                    </a:p>
                  </a:txBody>
                  <a:tcPr marT="63500" marB="63500" marR="63500" marL="63500"/>
                </a:tc>
              </a:tr>
              <a:tr h="1325950">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Personnel</a:t>
                      </a:r>
                      <a:endParaRPr b="1" sz="1200">
                        <a:solidFill>
                          <a:srgbClr val="FFFFFF"/>
                        </a:solidFill>
                        <a:latin typeface="Lato"/>
                        <a:ea typeface="Lato"/>
                        <a:cs typeface="Lato"/>
                        <a:sym typeface="Lato"/>
                      </a:endParaRPr>
                    </a:p>
                  </a:txBody>
                  <a:tcPr marT="63500" marB="63500" marR="63500" marL="63500" anchor="ctr">
                    <a:solidFill>
                      <a:srgbClr val="38761D"/>
                    </a:solidFill>
                  </a:tcPr>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Leadership structures within the school, are regularly </a:t>
                      </a:r>
                      <a:r>
                        <a:rPr lang="en-GB" sz="1200">
                          <a:solidFill>
                            <a:schemeClr val="dk1"/>
                          </a:solidFill>
                          <a:latin typeface="Lato"/>
                          <a:ea typeface="Lato"/>
                          <a:cs typeface="Lato"/>
                          <a:sym typeface="Lato"/>
                        </a:rPr>
                        <a:t>reviewed</a:t>
                      </a:r>
                      <a:r>
                        <a:rPr lang="en-GB" sz="1200">
                          <a:solidFill>
                            <a:schemeClr val="dk1"/>
                          </a:solidFill>
                          <a:latin typeface="Lato"/>
                          <a:ea typeface="Lato"/>
                          <a:cs typeface="Lato"/>
                          <a:sym typeface="Lato"/>
                        </a:rPr>
                        <a:t> to distribute leadership opportunities and spread the school’s leadership load. We maintain the Principal, Year 0 - 2 Deputy Principal, Year 3- 4 Deputy Principal, Year 5 - 6 Deputy Principal, four team leaders and curriculum leaders. </a:t>
                      </a:r>
                      <a:endParaRPr sz="1200">
                        <a:solidFill>
                          <a:schemeClr val="dk1"/>
                        </a:solidFill>
                        <a:latin typeface="Lato"/>
                        <a:ea typeface="Lato"/>
                        <a:cs typeface="Lato"/>
                        <a:sym typeface="Lato"/>
                      </a:endParaRPr>
                    </a:p>
                    <a:p>
                      <a:pPr indent="0" lvl="0" marL="0" rtl="0" algn="l">
                        <a:spcBef>
                          <a:spcPts val="0"/>
                        </a:spcBef>
                        <a:spcAft>
                          <a:spcPts val="0"/>
                        </a:spcAft>
                        <a:buNone/>
                      </a:pPr>
                      <a:r>
                        <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Professional growth cycle of teaching staff involve a mix of class visits, practice analysis conversations, team meeting collaborative reflections and assessment against the Code of Professional Responsibility and Standards for the Teaching Profession. Classroom practice observation is the focus of the Deputy Principals and the Principal will focus on the Standards for Teaching. External provider will appraise the Principal to coach and mentor to improve leadership capabilities. </a:t>
                      </a:r>
                      <a:endParaRPr sz="1200">
                        <a:solidFill>
                          <a:schemeClr val="dk1"/>
                        </a:solidFill>
                        <a:latin typeface="Lato"/>
                        <a:ea typeface="Lato"/>
                        <a:cs typeface="Lato"/>
                        <a:sym typeface="Lato"/>
                      </a:endParaRPr>
                    </a:p>
                  </a:txBody>
                  <a:tcPr marT="63500" marB="63500" marR="63500" marL="63500"/>
                </a:tc>
              </a:tr>
              <a:tr h="1325950">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Property</a:t>
                      </a:r>
                      <a:endParaRPr b="1" sz="1200">
                        <a:solidFill>
                          <a:srgbClr val="FFFFFF"/>
                        </a:solidFill>
                        <a:latin typeface="Lato"/>
                        <a:ea typeface="Lato"/>
                        <a:cs typeface="Lato"/>
                        <a:sym typeface="Lato"/>
                      </a:endParaRPr>
                    </a:p>
                  </a:txBody>
                  <a:tcPr marT="63500" marB="63500" marR="63500" marL="63500" anchor="ctr">
                    <a:solidFill>
                      <a:srgbClr val="38761D"/>
                    </a:solidFill>
                  </a:tcPr>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The school will carry out the projects detailed in the school’s current 10 Year Property Plan (Modernisation of Block 7) working with Property Management company Maynard Marks. The </a:t>
                      </a:r>
                      <a:r>
                        <a:rPr lang="en-GB" sz="1200">
                          <a:solidFill>
                            <a:schemeClr val="dk1"/>
                          </a:solidFill>
                          <a:latin typeface="Lato"/>
                          <a:ea typeface="Lato"/>
                          <a:cs typeface="Lato"/>
                          <a:sym typeface="Lato"/>
                        </a:rPr>
                        <a:t>school</a:t>
                      </a:r>
                      <a:r>
                        <a:rPr lang="en-GB" sz="1200">
                          <a:solidFill>
                            <a:schemeClr val="dk1"/>
                          </a:solidFill>
                          <a:latin typeface="Lato"/>
                          <a:ea typeface="Lato"/>
                          <a:cs typeface="Lato"/>
                          <a:sym typeface="Lato"/>
                        </a:rPr>
                        <a:t> will continue to work with the Ministry of Education to complete all projects </a:t>
                      </a:r>
                      <a:r>
                        <a:rPr lang="en-GB" sz="1200">
                          <a:solidFill>
                            <a:schemeClr val="dk1"/>
                          </a:solidFill>
                          <a:latin typeface="Lato"/>
                          <a:ea typeface="Lato"/>
                          <a:cs typeface="Lato"/>
                          <a:sym typeface="Lato"/>
                        </a:rPr>
                        <a:t>including</a:t>
                      </a:r>
                      <a:r>
                        <a:rPr lang="en-GB" sz="1200">
                          <a:solidFill>
                            <a:schemeClr val="dk1"/>
                          </a:solidFill>
                          <a:latin typeface="Lato"/>
                          <a:ea typeface="Lato"/>
                          <a:cs typeface="Lato"/>
                          <a:sym typeface="Lato"/>
                        </a:rPr>
                        <a:t> toilet </a:t>
                      </a:r>
                      <a:r>
                        <a:rPr lang="en-GB" sz="1200">
                          <a:solidFill>
                            <a:schemeClr val="dk1"/>
                          </a:solidFill>
                          <a:latin typeface="Lato"/>
                          <a:ea typeface="Lato"/>
                          <a:cs typeface="Lato"/>
                          <a:sym typeface="Lato"/>
                        </a:rPr>
                        <a:t>upgrades, carpet and wall linings, garden to table refurbishment and some internal painting.</a:t>
                      </a:r>
                      <a:endParaRPr sz="1200">
                        <a:solidFill>
                          <a:schemeClr val="dk1"/>
                        </a:solidFill>
                        <a:latin typeface="Lato"/>
                        <a:ea typeface="Lato"/>
                        <a:cs typeface="Lato"/>
                        <a:sym typeface="Lato"/>
                      </a:endParaRPr>
                    </a:p>
                    <a:p>
                      <a:pPr indent="0" lvl="0" marL="0" rtl="0" algn="l">
                        <a:spcBef>
                          <a:spcPts val="0"/>
                        </a:spcBef>
                        <a:spcAft>
                          <a:spcPts val="0"/>
                        </a:spcAft>
                        <a:buNone/>
                      </a:pPr>
                      <a:r>
                        <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Cyclical</a:t>
                      </a:r>
                      <a:r>
                        <a:rPr lang="en-GB" sz="1200">
                          <a:solidFill>
                            <a:schemeClr val="dk1"/>
                          </a:solidFill>
                          <a:latin typeface="Lato"/>
                          <a:ea typeface="Lato"/>
                          <a:cs typeface="Lato"/>
                          <a:sym typeface="Lato"/>
                        </a:rPr>
                        <a:t> maintenance will be undertaken in 2023, to continue to build reserves in the schools accounts. </a:t>
                      </a:r>
                      <a:endParaRPr sz="1200">
                        <a:solidFill>
                          <a:schemeClr val="dk1"/>
                        </a:solidFill>
                        <a:latin typeface="Lato"/>
                        <a:ea typeface="Lato"/>
                        <a:cs typeface="Lato"/>
                        <a:sym typeface="Lato"/>
                      </a:endParaRPr>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pSp>
        <p:nvGrpSpPr>
          <p:cNvPr id="114" name="Google Shape;114;p19"/>
          <p:cNvGrpSpPr/>
          <p:nvPr/>
        </p:nvGrpSpPr>
        <p:grpSpPr>
          <a:xfrm>
            <a:off x="0" y="-9"/>
            <a:ext cx="9144000" cy="1017721"/>
            <a:chOff x="0" y="-9"/>
            <a:chExt cx="9144000" cy="1017721"/>
          </a:xfrm>
        </p:grpSpPr>
        <p:sp>
          <p:nvSpPr>
            <p:cNvPr id="115" name="Google Shape;115;p19"/>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6" name="Google Shape;116;p19"/>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17" name="Google Shape;117;p19"/>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18" name="Google Shape;118;p19"/>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3 Year Foci and Review schedule</a:t>
            </a:r>
            <a:endParaRPr sz="3020">
              <a:latin typeface="Lilita One"/>
              <a:ea typeface="Lilita One"/>
              <a:cs typeface="Lilita One"/>
              <a:sym typeface="Lilita One"/>
            </a:endParaRPr>
          </a:p>
        </p:txBody>
      </p:sp>
      <p:graphicFrame>
        <p:nvGraphicFramePr>
          <p:cNvPr id="119" name="Google Shape;119;p19"/>
          <p:cNvGraphicFramePr/>
          <p:nvPr/>
        </p:nvGraphicFramePr>
        <p:xfrm>
          <a:off x="163325" y="1185125"/>
          <a:ext cx="3000000" cy="3000000"/>
        </p:xfrm>
        <a:graphic>
          <a:graphicData uri="http://schemas.openxmlformats.org/drawingml/2006/table">
            <a:tbl>
              <a:tblPr>
                <a:noFill/>
                <a:tableStyleId>{81C6E213-1A63-4BFF-8E2E-AD5FA6871B8A}</a:tableStyleId>
              </a:tblPr>
              <a:tblGrid>
                <a:gridCol w="1031400"/>
                <a:gridCol w="2595300"/>
                <a:gridCol w="2595300"/>
                <a:gridCol w="2595300"/>
              </a:tblGrid>
              <a:tr h="397125">
                <a:tc>
                  <a:txBody>
                    <a:bodyPr/>
                    <a:lstStyle/>
                    <a:p>
                      <a:pPr indent="0" lvl="0" marL="0" rtl="0" algn="l">
                        <a:spcBef>
                          <a:spcPts val="0"/>
                        </a:spcBef>
                        <a:spcAft>
                          <a:spcPts val="0"/>
                        </a:spcAft>
                        <a:buNone/>
                      </a:pPr>
                      <a:r>
                        <a:t/>
                      </a:r>
                      <a:endParaRPr sz="1000">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2022</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2023</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ctr">
                        <a:spcBef>
                          <a:spcPts val="0"/>
                        </a:spcBef>
                        <a:spcAft>
                          <a:spcPts val="0"/>
                        </a:spcAft>
                        <a:buNone/>
                      </a:pPr>
                      <a:r>
                        <a:rPr b="1" lang="en-GB" sz="1200">
                          <a:solidFill>
                            <a:srgbClr val="FFFFFF"/>
                          </a:solidFill>
                          <a:latin typeface="Lato"/>
                          <a:ea typeface="Lato"/>
                          <a:cs typeface="Lato"/>
                          <a:sym typeface="Lato"/>
                        </a:rPr>
                        <a:t>2024</a:t>
                      </a:r>
                      <a:endParaRPr b="1" sz="1200">
                        <a:solidFill>
                          <a:srgbClr val="FFFFFF"/>
                        </a:solidFill>
                        <a:latin typeface="Lato"/>
                        <a:ea typeface="Lato"/>
                        <a:cs typeface="Lato"/>
                        <a:sym typeface="Lato"/>
                      </a:endParaRPr>
                    </a:p>
                  </a:txBody>
                  <a:tcPr marT="63500" marB="63500" marR="63500" marL="63500">
                    <a:solidFill>
                      <a:srgbClr val="38761D"/>
                    </a:solidFill>
                  </a:tcPr>
                </a:tc>
              </a:tr>
              <a:tr h="1046925">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Key Foci</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l">
                        <a:spcBef>
                          <a:spcPts val="0"/>
                        </a:spcBef>
                        <a:spcAft>
                          <a:spcPts val="0"/>
                        </a:spcAft>
                        <a:buNone/>
                      </a:pPr>
                      <a:r>
                        <a:rPr lang="en-GB" sz="1200">
                          <a:latin typeface="Lato"/>
                          <a:ea typeface="Lato"/>
                          <a:cs typeface="Lato"/>
                          <a:sym typeface="Lato"/>
                        </a:rPr>
                        <a:t>Local Curriculum - Te Atatu</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Digital Curriculum</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 </a:t>
                      </a:r>
                      <a:r>
                        <a:rPr lang="en-GB" sz="1200">
                          <a:solidFill>
                            <a:schemeClr val="dk1"/>
                          </a:solidFill>
                          <a:latin typeface="Lato"/>
                          <a:ea typeface="Lato"/>
                          <a:cs typeface="Lato"/>
                          <a:sym typeface="Lato"/>
                        </a:rPr>
                        <a:t>The Arts - Dance and Drama</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Assessment for Learning - Core Curriculum</a:t>
                      </a:r>
                      <a:endParaRPr sz="1200">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lang="en-GB" sz="1200">
                          <a:latin typeface="Lato"/>
                          <a:ea typeface="Lato"/>
                          <a:cs typeface="Lato"/>
                          <a:sym typeface="Lato"/>
                        </a:rPr>
                        <a:t>Literacy: </a:t>
                      </a:r>
                      <a:r>
                        <a:rPr lang="en-GB" sz="1200">
                          <a:solidFill>
                            <a:schemeClr val="dk1"/>
                          </a:solidFill>
                          <a:latin typeface="Lato"/>
                          <a:ea typeface="Lato"/>
                          <a:cs typeface="Lato"/>
                          <a:sym typeface="Lato"/>
                        </a:rPr>
                        <a:t>Writing Focus</a:t>
                      </a:r>
                      <a:r>
                        <a:rPr lang="en-GB" sz="1200">
                          <a:latin typeface="Lato"/>
                          <a:ea typeface="Lato"/>
                          <a:cs typeface="Lato"/>
                          <a:sym typeface="Lato"/>
                        </a:rPr>
                        <a:t>, Spelling and Grammar</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The Arts - Visual</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Assessment for Learning - Core Curriculum</a:t>
                      </a:r>
                      <a:endParaRPr sz="12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lang="en-GB" sz="1200">
                          <a:latin typeface="Lato"/>
                          <a:ea typeface="Lato"/>
                          <a:cs typeface="Lato"/>
                          <a:sym typeface="Lato"/>
                        </a:rPr>
                        <a:t>Literacy: </a:t>
                      </a:r>
                      <a:r>
                        <a:rPr lang="en-GB" sz="1200">
                          <a:solidFill>
                            <a:schemeClr val="dk1"/>
                          </a:solidFill>
                          <a:latin typeface="Lato"/>
                          <a:ea typeface="Lato"/>
                          <a:cs typeface="Lato"/>
                          <a:sym typeface="Lato"/>
                        </a:rPr>
                        <a:t> Reading Programmes, Spelling and Grammar</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Health and Physical Well-Being + EOTC</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Assessment for Learning - Core Curriculum</a:t>
                      </a:r>
                      <a:endParaRPr sz="1200">
                        <a:latin typeface="Lato"/>
                        <a:ea typeface="Lato"/>
                        <a:cs typeface="Lato"/>
                        <a:sym typeface="Lato"/>
                      </a:endParaRPr>
                    </a:p>
                  </a:txBody>
                  <a:tcPr marT="63500" marB="63500" marR="63500" marL="63500"/>
                </a:tc>
              </a:tr>
              <a:tr h="1046925">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Review</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l">
                        <a:spcBef>
                          <a:spcPts val="0"/>
                        </a:spcBef>
                        <a:spcAft>
                          <a:spcPts val="0"/>
                        </a:spcAft>
                        <a:buNone/>
                      </a:pPr>
                      <a:r>
                        <a:rPr lang="en-GB" sz="1200">
                          <a:latin typeface="Lato"/>
                          <a:ea typeface="Lato"/>
                          <a:cs typeface="Lato"/>
                          <a:sym typeface="Lato"/>
                        </a:rPr>
                        <a:t>HERO</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Mathematics</a:t>
                      </a:r>
                      <a:endParaRPr sz="1200">
                        <a:latin typeface="Lato"/>
                        <a:ea typeface="Lato"/>
                        <a:cs typeface="Lato"/>
                        <a:sym typeface="Lato"/>
                      </a:endParaRPr>
                    </a:p>
                    <a:p>
                      <a:pPr indent="0" lvl="0" marL="0" rtl="0" algn="l">
                        <a:spcBef>
                          <a:spcPts val="0"/>
                        </a:spcBef>
                        <a:spcAft>
                          <a:spcPts val="0"/>
                        </a:spcAft>
                        <a:buNone/>
                      </a:pPr>
                      <a:r>
                        <a:rPr lang="en-GB" sz="1200">
                          <a:latin typeface="Lato"/>
                          <a:ea typeface="Lato"/>
                          <a:cs typeface="Lato"/>
                          <a:sym typeface="Lato"/>
                        </a:rPr>
                        <a:t>Teachers’ Inquiry - Professional Growth Cycle</a:t>
                      </a:r>
                      <a:endParaRPr sz="1200">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Local Curriculum - Te Atatu</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Digital Curriculum</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 The Arts - Dance and Drama</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Assessment for Learning - Core Curriculum</a:t>
                      </a:r>
                      <a:endParaRPr sz="1200">
                        <a:solidFill>
                          <a:schemeClr val="dk1"/>
                        </a:solidFill>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Literacy: Writing Focus, Spelling and Grammar</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The Arts - Visual</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Assessment for Learning - Core Curriculum</a:t>
                      </a:r>
                      <a:endParaRPr sz="1200">
                        <a:solidFill>
                          <a:schemeClr val="dk1"/>
                        </a:solidFill>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txBody>
                  <a:tcPr marT="63500" marB="63500" marR="63500" marL="63500"/>
                </a:tc>
              </a:tr>
              <a:tr h="1046925">
                <a:tc>
                  <a:txBody>
                    <a:bodyPr/>
                    <a:lstStyle/>
                    <a:p>
                      <a:pPr indent="0" lvl="0" marL="0" rtl="0" algn="l">
                        <a:spcBef>
                          <a:spcPts val="0"/>
                        </a:spcBef>
                        <a:spcAft>
                          <a:spcPts val="0"/>
                        </a:spcAft>
                        <a:buNone/>
                      </a:pPr>
                      <a:r>
                        <a:rPr b="1" lang="en-GB" sz="1200">
                          <a:solidFill>
                            <a:srgbClr val="FFFFFF"/>
                          </a:solidFill>
                          <a:latin typeface="Lato"/>
                          <a:ea typeface="Lato"/>
                          <a:cs typeface="Lato"/>
                          <a:sym typeface="Lato"/>
                        </a:rPr>
                        <a:t>Monitoring</a:t>
                      </a:r>
                      <a:endParaRPr b="1" sz="1200">
                        <a:solidFill>
                          <a:srgbClr val="FFFFFF"/>
                        </a:solidFill>
                        <a:latin typeface="Lato"/>
                        <a:ea typeface="Lato"/>
                        <a:cs typeface="Lato"/>
                        <a:sym typeface="Lato"/>
                      </a:endParaRPr>
                    </a:p>
                  </a:txBody>
                  <a:tcPr marT="63500" marB="63500" marR="63500" marL="63500">
                    <a:solidFill>
                      <a:srgbClr val="38761D"/>
                    </a:solidFill>
                  </a:tcPr>
                </a:tc>
                <a:tc>
                  <a:txBody>
                    <a:bodyPr/>
                    <a:lstStyle/>
                    <a:p>
                      <a:pPr indent="0" lvl="0" marL="0" rtl="0" algn="l">
                        <a:spcBef>
                          <a:spcPts val="0"/>
                        </a:spcBef>
                        <a:spcAft>
                          <a:spcPts val="0"/>
                        </a:spcAft>
                        <a:buNone/>
                      </a:pPr>
                      <a:r>
                        <a:rPr lang="en-GB" sz="1200">
                          <a:latin typeface="Lato"/>
                          <a:ea typeface="Lato"/>
                          <a:cs typeface="Lato"/>
                          <a:sym typeface="Lato"/>
                        </a:rPr>
                        <a:t>Literacy: Reading Programmes, Spelling and Grammar</a:t>
                      </a:r>
                      <a:endParaRPr sz="1200">
                        <a:latin typeface="Lato"/>
                        <a:ea typeface="Lato"/>
                        <a:cs typeface="Lato"/>
                        <a:sym typeface="Lato"/>
                      </a:endParaRPr>
                    </a:p>
                  </a:txBody>
                  <a:tcPr marT="63500" marB="63500" marR="63500" marL="63500"/>
                </a:tc>
                <a:tc>
                  <a:txBody>
                    <a:bodyPr/>
                    <a:lstStyle/>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HERO</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Mathematics</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Teachers’ Inquiry - Professional Growth Cycle</a:t>
                      </a:r>
                      <a:endParaRPr sz="1200">
                        <a:latin typeface="Lato"/>
                        <a:ea typeface="Lato"/>
                        <a:cs typeface="Lato"/>
                        <a:sym typeface="Lato"/>
                      </a:endParaRPr>
                    </a:p>
                  </a:txBody>
                  <a:tcPr marT="63500" marB="63500" marR="63500" marL="63500"/>
                </a:tc>
                <a:tc>
                  <a:txBody>
                    <a:bodyPr/>
                    <a:lstStyle/>
                    <a:p>
                      <a:pPr indent="0" lvl="0" marL="0" rtl="0" algn="l">
                        <a:spcBef>
                          <a:spcPts val="0"/>
                        </a:spcBef>
                        <a:spcAft>
                          <a:spcPts val="0"/>
                        </a:spcAft>
                        <a:buNone/>
                      </a:pPr>
                      <a:r>
                        <a:rPr lang="en-GB" sz="1200">
                          <a:solidFill>
                            <a:schemeClr val="dk1"/>
                          </a:solidFill>
                          <a:latin typeface="Lato"/>
                          <a:ea typeface="Lato"/>
                          <a:cs typeface="Lato"/>
                          <a:sym typeface="Lato"/>
                        </a:rPr>
                        <a:t>Local Curriculum - Te Atatu</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Digital Curriculum</a:t>
                      </a:r>
                      <a:endParaRPr sz="1200">
                        <a:solidFill>
                          <a:schemeClr val="dk1"/>
                        </a:solidFill>
                        <a:latin typeface="Lato"/>
                        <a:ea typeface="Lato"/>
                        <a:cs typeface="Lato"/>
                        <a:sym typeface="Lato"/>
                      </a:endParaRPr>
                    </a:p>
                    <a:p>
                      <a:pPr indent="0" lvl="0" marL="0" rtl="0" algn="l">
                        <a:spcBef>
                          <a:spcPts val="0"/>
                        </a:spcBef>
                        <a:spcAft>
                          <a:spcPts val="0"/>
                        </a:spcAft>
                        <a:buNone/>
                      </a:pPr>
                      <a:r>
                        <a:rPr lang="en-GB" sz="1200">
                          <a:solidFill>
                            <a:schemeClr val="dk1"/>
                          </a:solidFill>
                          <a:latin typeface="Lato"/>
                          <a:ea typeface="Lato"/>
                          <a:cs typeface="Lato"/>
                          <a:sym typeface="Lato"/>
                        </a:rPr>
                        <a:t> The Arts - Dance and Drama</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Assessment for Learning - Core Curriculum</a:t>
                      </a:r>
                      <a:endParaRPr sz="1200">
                        <a:solidFill>
                          <a:schemeClr val="dk1"/>
                        </a:solidFill>
                        <a:latin typeface="Lato"/>
                        <a:ea typeface="Lato"/>
                        <a:cs typeface="Lato"/>
                        <a:sym typeface="Lato"/>
                      </a:endParaRPr>
                    </a:p>
                  </a:txBody>
                  <a:tcPr marT="63500" marB="63500" marR="63500" marL="635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grpSp>
        <p:nvGrpSpPr>
          <p:cNvPr id="124" name="Google Shape;124;p20"/>
          <p:cNvGrpSpPr/>
          <p:nvPr/>
        </p:nvGrpSpPr>
        <p:grpSpPr>
          <a:xfrm>
            <a:off x="0" y="-9"/>
            <a:ext cx="9144000" cy="1017721"/>
            <a:chOff x="0" y="-9"/>
            <a:chExt cx="9144000" cy="1017721"/>
          </a:xfrm>
        </p:grpSpPr>
        <p:sp>
          <p:nvSpPr>
            <p:cNvPr id="125" name="Google Shape;125;p20"/>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6" name="Google Shape;126;p20"/>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27" name="Google Shape;127;p20"/>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28" name="Google Shape;128;p20"/>
          <p:cNvSpPr txBox="1"/>
          <p:nvPr>
            <p:ph type="title"/>
          </p:nvPr>
        </p:nvSpPr>
        <p:spPr>
          <a:xfrm>
            <a:off x="0" y="130325"/>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100"/>
              <a:buNone/>
            </a:pPr>
            <a:r>
              <a:rPr b="1" lang="en-GB" sz="3000">
                <a:latin typeface="Lilita One"/>
                <a:ea typeface="Lilita One"/>
                <a:cs typeface="Lilita One"/>
                <a:sym typeface="Lilita One"/>
              </a:rPr>
              <a:t>Strategic Plan 2022 - 2025</a:t>
            </a:r>
            <a:endParaRPr sz="3000">
              <a:latin typeface="Lilita One"/>
              <a:ea typeface="Lilita One"/>
              <a:cs typeface="Lilita One"/>
              <a:sym typeface="Lilita One"/>
            </a:endParaRPr>
          </a:p>
        </p:txBody>
      </p:sp>
      <p:sp>
        <p:nvSpPr>
          <p:cNvPr id="129" name="Google Shape;129;p20"/>
          <p:cNvSpPr txBox="1"/>
          <p:nvPr/>
        </p:nvSpPr>
        <p:spPr>
          <a:xfrm>
            <a:off x="460600" y="1140575"/>
            <a:ext cx="8060100" cy="364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GB" sz="1800">
                <a:solidFill>
                  <a:schemeClr val="dk1"/>
                </a:solidFill>
                <a:latin typeface="Lato"/>
                <a:ea typeface="Lato"/>
                <a:cs typeface="Lato"/>
                <a:sym typeface="Lato"/>
              </a:rPr>
              <a:t>Our Strategic Foci for the next 5 years are:</a:t>
            </a:r>
            <a:endParaRPr sz="1800">
              <a:solidFill>
                <a:schemeClr val="dk1"/>
              </a:solidFill>
              <a:latin typeface="Lato"/>
              <a:ea typeface="Lato"/>
              <a:cs typeface="Lato"/>
              <a:sym typeface="Lato"/>
            </a:endParaRPr>
          </a:p>
          <a:p>
            <a:pPr indent="-304800" lvl="0" marL="457200" rtl="0" algn="l">
              <a:lnSpc>
                <a:spcPct val="115000"/>
              </a:lnSpc>
              <a:spcBef>
                <a:spcPts val="800"/>
              </a:spcBef>
              <a:spcAft>
                <a:spcPts val="0"/>
              </a:spcAft>
              <a:buClr>
                <a:schemeClr val="dk1"/>
              </a:buClr>
              <a:buSzPts val="1200"/>
              <a:buFont typeface="Lato"/>
              <a:buAutoNum type="arabicPeriod"/>
            </a:pPr>
            <a:r>
              <a:rPr lang="en-GB">
                <a:solidFill>
                  <a:schemeClr val="dk1"/>
                </a:solidFill>
                <a:latin typeface="Lato"/>
                <a:ea typeface="Lato"/>
                <a:cs typeface="Lato"/>
                <a:sym typeface="Lato"/>
              </a:rPr>
              <a:t>Develop leaders’ and teachers’ capabilities through building content knowledge and pedagogy</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AutoNum type="arabicPeriod"/>
            </a:pPr>
            <a:r>
              <a:rPr lang="en-GB">
                <a:solidFill>
                  <a:schemeClr val="dk1"/>
                </a:solidFill>
                <a:latin typeface="Lato"/>
                <a:ea typeface="Lato"/>
                <a:cs typeface="Lato"/>
                <a:sym typeface="Lato"/>
              </a:rPr>
              <a:t>Embedding our school wide vision and values</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AutoNum type="arabicPeriod"/>
            </a:pPr>
            <a:r>
              <a:rPr lang="en-GB">
                <a:solidFill>
                  <a:schemeClr val="dk1"/>
                </a:solidFill>
                <a:latin typeface="Lato"/>
                <a:ea typeface="Lato"/>
                <a:cs typeface="Lato"/>
                <a:sym typeface="Lato"/>
              </a:rPr>
              <a:t>Ensure the wellbeing of students and staff</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AutoNum type="arabicPeriod"/>
            </a:pPr>
            <a:r>
              <a:rPr lang="en-GB">
                <a:solidFill>
                  <a:schemeClr val="dk1"/>
                </a:solidFill>
                <a:latin typeface="Lato"/>
                <a:ea typeface="Lato"/>
                <a:cs typeface="Lato"/>
                <a:sym typeface="Lato"/>
              </a:rPr>
              <a:t>Embed,  enhance  and develop bi-cultural practices, including the use of te Reo Māori schoolwide.</a:t>
            </a:r>
            <a:endParaRPr>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Lato"/>
              <a:ea typeface="Lato"/>
              <a:cs typeface="Lato"/>
              <a:sym typeface="Lato"/>
            </a:endParaRPr>
          </a:p>
          <a:p>
            <a:pPr indent="0" lvl="0" marL="0" rtl="0" algn="l">
              <a:spcBef>
                <a:spcPts val="800"/>
              </a:spcBef>
              <a:spcAft>
                <a:spcPts val="0"/>
              </a:spcAft>
              <a:buClr>
                <a:schemeClr val="dk1"/>
              </a:buClr>
              <a:buSzPts val="1100"/>
              <a:buFont typeface="Arial"/>
              <a:buNone/>
            </a:pPr>
            <a:r>
              <a:rPr b="1" lang="en-GB" sz="1800">
                <a:solidFill>
                  <a:schemeClr val="dk1"/>
                </a:solidFill>
                <a:latin typeface="Lato"/>
                <a:ea typeface="Lato"/>
                <a:cs typeface="Lato"/>
                <a:sym typeface="Lato"/>
              </a:rPr>
              <a:t>How our Strategic Plan is implemented:</a:t>
            </a:r>
            <a:endParaRPr sz="1800">
              <a:solidFill>
                <a:schemeClr val="dk1"/>
              </a:solidFill>
              <a:latin typeface="Lato"/>
              <a:ea typeface="Lato"/>
              <a:cs typeface="Lato"/>
              <a:sym typeface="Lato"/>
            </a:endParaRPr>
          </a:p>
          <a:p>
            <a:pPr indent="-317500" lvl="0" marL="457200" rtl="0" algn="l">
              <a:spcBef>
                <a:spcPts val="800"/>
              </a:spcBef>
              <a:spcAft>
                <a:spcPts val="0"/>
              </a:spcAft>
              <a:buClr>
                <a:schemeClr val="dk1"/>
              </a:buClr>
              <a:buSzPts val="1400"/>
              <a:buFont typeface="Lato"/>
              <a:buChar char="●"/>
            </a:pPr>
            <a:r>
              <a:rPr lang="en-GB">
                <a:solidFill>
                  <a:schemeClr val="dk1"/>
                </a:solidFill>
                <a:latin typeface="Lato"/>
                <a:ea typeface="Lato"/>
                <a:cs typeface="Lato"/>
                <a:sym typeface="Lato"/>
              </a:rPr>
              <a:t>Each year the Annual Plan comprises of the relevant columns from this Strategic Plan</a:t>
            </a:r>
            <a:endParaRPr>
              <a:solidFill>
                <a:schemeClr val="dk1"/>
              </a:solidFill>
              <a:latin typeface="Lato"/>
              <a:ea typeface="Lato"/>
              <a:cs typeface="Lato"/>
              <a:sym typeface="Lato"/>
            </a:endParaRPr>
          </a:p>
          <a:p>
            <a:pPr indent="-317500" lvl="0" marL="457200" rtl="0" algn="l">
              <a:spcBef>
                <a:spcPts val="0"/>
              </a:spcBef>
              <a:spcAft>
                <a:spcPts val="0"/>
              </a:spcAft>
              <a:buClr>
                <a:schemeClr val="dk1"/>
              </a:buClr>
              <a:buSzPts val="1400"/>
              <a:buFont typeface="Lato"/>
              <a:buChar char="●"/>
            </a:pPr>
            <a:r>
              <a:rPr lang="en-GB">
                <a:solidFill>
                  <a:schemeClr val="dk1"/>
                </a:solidFill>
                <a:latin typeface="Lato"/>
                <a:ea typeface="Lato"/>
                <a:cs typeface="Lato"/>
                <a:sym typeface="Lato"/>
              </a:rPr>
              <a:t>We regularly report on achievement against  the Annual Plan to the Board (Commissioner, Bruce Adin)</a:t>
            </a:r>
            <a:endParaRPr>
              <a:solidFill>
                <a:schemeClr val="dk1"/>
              </a:solidFill>
              <a:latin typeface="Lato"/>
              <a:ea typeface="Lato"/>
              <a:cs typeface="Lato"/>
              <a:sym typeface="Lato"/>
            </a:endParaRPr>
          </a:p>
          <a:p>
            <a:pPr indent="-317500" lvl="0" marL="457200" rtl="0" algn="l">
              <a:spcBef>
                <a:spcPts val="0"/>
              </a:spcBef>
              <a:spcAft>
                <a:spcPts val="800"/>
              </a:spcAft>
              <a:buClr>
                <a:schemeClr val="dk1"/>
              </a:buClr>
              <a:buSzPts val="1400"/>
              <a:buFont typeface="Lato"/>
              <a:buChar char="●"/>
            </a:pPr>
            <a:r>
              <a:rPr lang="en-GB">
                <a:solidFill>
                  <a:schemeClr val="dk1"/>
                </a:solidFill>
                <a:latin typeface="Lato"/>
                <a:ea typeface="Lato"/>
                <a:cs typeface="Lato"/>
                <a:sym typeface="Lato"/>
              </a:rPr>
              <a:t>We review the Annual Plans, in accordance with staff and student/community needs  prior to acceptance by the Board (Commissioner, Bruce Adin), for the following year.</a:t>
            </a:r>
            <a:endParaRPr>
              <a:solidFill>
                <a:schemeClr val="dk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grpSp>
        <p:nvGrpSpPr>
          <p:cNvPr id="134" name="Google Shape;134;p21"/>
          <p:cNvGrpSpPr/>
          <p:nvPr/>
        </p:nvGrpSpPr>
        <p:grpSpPr>
          <a:xfrm>
            <a:off x="0" y="-9"/>
            <a:ext cx="9144000" cy="1017721"/>
            <a:chOff x="0" y="-9"/>
            <a:chExt cx="9144000" cy="1017721"/>
          </a:xfrm>
        </p:grpSpPr>
        <p:sp>
          <p:nvSpPr>
            <p:cNvPr id="135" name="Google Shape;135;p21"/>
            <p:cNvSpPr txBox="1"/>
            <p:nvPr/>
          </p:nvSpPr>
          <p:spPr>
            <a:xfrm>
              <a:off x="0" y="0"/>
              <a:ext cx="9144000" cy="831300"/>
            </a:xfrm>
            <a:prstGeom prst="rect">
              <a:avLst/>
            </a:prstGeom>
            <a:solidFill>
              <a:srgbClr val="6AA84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6" name="Google Shape;136;p21"/>
            <p:cNvSpPr txBox="1"/>
            <p:nvPr/>
          </p:nvSpPr>
          <p:spPr>
            <a:xfrm>
              <a:off x="0" y="704025"/>
              <a:ext cx="9144000" cy="261600"/>
            </a:xfrm>
            <a:prstGeom prst="rect">
              <a:avLst/>
            </a:prstGeom>
            <a:solidFill>
              <a:schemeClr val="accent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500"/>
            </a:p>
          </p:txBody>
        </p:sp>
        <p:pic>
          <p:nvPicPr>
            <p:cNvPr id="137" name="Google Shape;137;p21"/>
            <p:cNvPicPr preferRelativeResize="0"/>
            <p:nvPr/>
          </p:nvPicPr>
          <p:blipFill>
            <a:blip r:embed="rId3">
              <a:alphaModFix/>
            </a:blip>
            <a:stretch>
              <a:fillRect/>
            </a:stretch>
          </p:blipFill>
          <p:spPr>
            <a:xfrm>
              <a:off x="8276324" y="-9"/>
              <a:ext cx="867673" cy="1017721"/>
            </a:xfrm>
            <a:prstGeom prst="rect">
              <a:avLst/>
            </a:prstGeom>
            <a:noFill/>
            <a:ln>
              <a:noFill/>
            </a:ln>
          </p:spPr>
        </p:pic>
      </p:grpSp>
      <p:sp>
        <p:nvSpPr>
          <p:cNvPr id="138" name="Google Shape;138;p21"/>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020">
                <a:latin typeface="Lilita One"/>
                <a:ea typeface="Lilita One"/>
                <a:cs typeface="Lilita One"/>
                <a:sym typeface="Lilita One"/>
              </a:rPr>
              <a:t>Strategic Goal 1</a:t>
            </a:r>
            <a:endParaRPr sz="3020">
              <a:latin typeface="Lilita One"/>
              <a:ea typeface="Lilita One"/>
              <a:cs typeface="Lilita One"/>
              <a:sym typeface="Lilita One"/>
            </a:endParaRPr>
          </a:p>
        </p:txBody>
      </p:sp>
      <p:graphicFrame>
        <p:nvGraphicFramePr>
          <p:cNvPr id="139" name="Google Shape;139;p21"/>
          <p:cNvGraphicFramePr/>
          <p:nvPr/>
        </p:nvGraphicFramePr>
        <p:xfrm>
          <a:off x="176238" y="2379525"/>
          <a:ext cx="3000000" cy="3000000"/>
        </p:xfrm>
        <a:graphic>
          <a:graphicData uri="http://schemas.openxmlformats.org/drawingml/2006/table">
            <a:tbl>
              <a:tblPr>
                <a:noFill/>
                <a:tableStyleId>{81C6E213-1A63-4BFF-8E2E-AD5FA6871B8A}</a:tableStyleId>
              </a:tblPr>
              <a:tblGrid>
                <a:gridCol w="8791525"/>
              </a:tblGrid>
              <a:tr h="100000">
                <a:tc>
                  <a:txBody>
                    <a:bodyPr/>
                    <a:lstStyle/>
                    <a:p>
                      <a:pPr indent="0" lvl="0" marL="0" rtl="0" algn="ctr">
                        <a:lnSpc>
                          <a:spcPct val="115000"/>
                        </a:lnSpc>
                        <a:spcBef>
                          <a:spcPts val="0"/>
                        </a:spcBef>
                        <a:spcAft>
                          <a:spcPts val="0"/>
                        </a:spcAft>
                        <a:buClr>
                          <a:schemeClr val="dk1"/>
                        </a:buClr>
                        <a:buSzPts val="1100"/>
                        <a:buFont typeface="Arial"/>
                        <a:buNone/>
                      </a:pPr>
                      <a:r>
                        <a:rPr b="1" lang="en-GB">
                          <a:solidFill>
                            <a:srgbClr val="FFFFFF"/>
                          </a:solidFill>
                          <a:latin typeface="Lato"/>
                          <a:ea typeface="Lato"/>
                          <a:cs typeface="Lato"/>
                          <a:sym typeface="Lato"/>
                        </a:rPr>
                        <a:t>Develop leaders’ and teachers’ capabilities through building content knowledge and pedagogy</a:t>
                      </a:r>
                      <a:endParaRPr b="1">
                        <a:solidFill>
                          <a:srgbClr val="FFFFFF"/>
                        </a:solidFill>
                        <a:latin typeface="Lato"/>
                        <a:ea typeface="Lato"/>
                        <a:cs typeface="Lato"/>
                        <a:sym typeface="Lato"/>
                      </a:endParaRPr>
                    </a:p>
                  </a:txBody>
                  <a:tcPr marT="63500" marB="63500" marR="63500" marL="63500">
                    <a:solidFill>
                      <a:srgbClr val="38761D"/>
                    </a:solidFill>
                  </a:tcPr>
                </a:tc>
              </a:tr>
              <a:tr h="603925">
                <a:tc rowSpan="3">
                  <a:txBody>
                    <a:bodyPr/>
                    <a:lstStyle/>
                    <a:p>
                      <a:pPr indent="0" lvl="0" marL="0" rtl="0" algn="l">
                        <a:lnSpc>
                          <a:spcPct val="115000"/>
                        </a:lnSpc>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Working to ensure all Teachers:</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opportunities </a:t>
                      </a:r>
                      <a:r>
                        <a:rPr i="1" lang="en-GB" sz="1200">
                          <a:solidFill>
                            <a:schemeClr val="dk1"/>
                          </a:solidFill>
                          <a:latin typeface="Lato"/>
                          <a:ea typeface="Lato"/>
                          <a:cs typeface="Lato"/>
                          <a:sym typeface="Lato"/>
                        </a:rPr>
                        <a:t>- House Leader, Curriculum Leader, Sport team coach</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professional development </a:t>
                      </a:r>
                      <a:r>
                        <a:rPr lang="en-GB" sz="1200">
                          <a:solidFill>
                            <a:schemeClr val="dk1"/>
                          </a:solidFill>
                          <a:latin typeface="Lato"/>
                          <a:ea typeface="Lato"/>
                          <a:cs typeface="Lato"/>
                          <a:sym typeface="Lato"/>
                        </a:rPr>
                        <a:t>- </a:t>
                      </a:r>
                      <a:r>
                        <a:rPr i="1" lang="en-GB" sz="1200">
                          <a:solidFill>
                            <a:schemeClr val="dk1"/>
                          </a:solidFill>
                          <a:latin typeface="Lato"/>
                          <a:ea typeface="Lato"/>
                          <a:cs typeface="Lato"/>
                          <a:sym typeface="Lato"/>
                        </a:rPr>
                        <a:t>Resource Teacher Literacy, Reading Recovery, Assessment for Learning, Maths Matters, Restorative Practice</a:t>
                      </a:r>
                      <a:endParaRPr i="1"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Having  specific curriculum development foci each year - see foci and review schedule</a:t>
                      </a:r>
                      <a:endParaRPr sz="12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200">
                          <a:solidFill>
                            <a:schemeClr val="dk1"/>
                          </a:solidFill>
                          <a:latin typeface="Lato"/>
                          <a:ea typeface="Lato"/>
                          <a:cs typeface="Lato"/>
                          <a:sym typeface="Lato"/>
                        </a:rPr>
                        <a:t>Working to ensure all Leaders have:</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High levels of expertise and training - professional development, opportunities to attend conferences, attending DP Cluster Meetings</a:t>
                      </a:r>
                      <a:endParaRPr sz="1200">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GB" sz="1200">
                          <a:solidFill>
                            <a:schemeClr val="dk1"/>
                          </a:solidFill>
                          <a:latin typeface="Lato"/>
                          <a:ea typeface="Lato"/>
                          <a:cs typeface="Lato"/>
                          <a:sym typeface="Lato"/>
                        </a:rPr>
                        <a:t>Have leadership and career opportunities - regular reviews of roles and responsibilities</a:t>
                      </a:r>
                      <a:endParaRPr sz="1200">
                        <a:latin typeface="Lato"/>
                        <a:ea typeface="Lato"/>
                        <a:cs typeface="Lato"/>
                        <a:sym typeface="Lato"/>
                      </a:endParaRPr>
                    </a:p>
                  </a:txBody>
                  <a:tcPr marT="63500" marB="63500" marR="63500" marL="63500"/>
                </a:tc>
              </a:tr>
              <a:tr h="603925">
                <a:tc vMerge="1"/>
              </a:tr>
              <a:tr h="603925">
                <a:tc vMerge="1"/>
              </a:tr>
            </a:tbl>
          </a:graphicData>
        </a:graphic>
      </p:graphicFrame>
      <p:sp>
        <p:nvSpPr>
          <p:cNvPr id="140" name="Google Shape;140;p21"/>
          <p:cNvSpPr txBox="1"/>
          <p:nvPr/>
        </p:nvSpPr>
        <p:spPr>
          <a:xfrm>
            <a:off x="247950" y="1107700"/>
            <a:ext cx="86481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latin typeface="Lato"/>
                <a:ea typeface="Lato"/>
                <a:cs typeface="Lato"/>
                <a:sym typeface="Lato"/>
              </a:rPr>
              <a:t>Mā te manaaki e tipu ai ngā kākano, hei te rākau teitei</a:t>
            </a:r>
            <a:endParaRPr b="1">
              <a:latin typeface="Lato"/>
              <a:ea typeface="Lato"/>
              <a:cs typeface="Lato"/>
              <a:sym typeface="Lato"/>
            </a:endParaRPr>
          </a:p>
          <a:p>
            <a:pPr indent="0" lvl="0" marL="0" rtl="0" algn="ctr">
              <a:spcBef>
                <a:spcPts val="0"/>
              </a:spcBef>
              <a:spcAft>
                <a:spcPts val="0"/>
              </a:spcAft>
              <a:buNone/>
            </a:pPr>
            <a:r>
              <a:rPr b="1" lang="en-GB">
                <a:latin typeface="Lato"/>
                <a:ea typeface="Lato"/>
                <a:cs typeface="Lato"/>
                <a:sym typeface="Lato"/>
              </a:rPr>
              <a:t>Nurture the seed, so the tree will grow strong</a:t>
            </a:r>
            <a:endParaRPr b="1">
              <a:latin typeface="Lato"/>
              <a:ea typeface="Lato"/>
              <a:cs typeface="Lato"/>
              <a:sym typeface="Lato"/>
            </a:endParaRPr>
          </a:p>
          <a:p>
            <a:pPr indent="0" lvl="0" marL="0" rtl="0" algn="l">
              <a:spcBef>
                <a:spcPts val="0"/>
              </a:spcBef>
              <a:spcAft>
                <a:spcPts val="0"/>
              </a:spcAft>
              <a:buNone/>
            </a:pPr>
            <a:r>
              <a:t/>
            </a:r>
            <a:endParaRPr/>
          </a:p>
          <a:p>
            <a:pPr indent="0" lvl="0" marL="0" rtl="0" algn="l">
              <a:spcBef>
                <a:spcPts val="0"/>
              </a:spcBef>
              <a:spcAft>
                <a:spcPts val="0"/>
              </a:spcAft>
              <a:buNone/>
            </a:pPr>
            <a:r>
              <a:rPr b="1" lang="en-GB">
                <a:latin typeface="Lato"/>
                <a:ea typeface="Lato"/>
                <a:cs typeface="Lato"/>
                <a:sym typeface="Lato"/>
              </a:rPr>
              <a:t>We will achieve this by...</a:t>
            </a:r>
            <a:endParaRPr b="1">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